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4"/>
  </p:notesMasterIdLst>
  <p:handoutMasterIdLst>
    <p:handoutMasterId r:id="rId35"/>
  </p:handoutMasterIdLst>
  <p:sldIdLst>
    <p:sldId id="895" r:id="rId2"/>
    <p:sldId id="957" r:id="rId3"/>
    <p:sldId id="960" r:id="rId4"/>
    <p:sldId id="969" r:id="rId5"/>
    <p:sldId id="999" r:id="rId6"/>
    <p:sldId id="983" r:id="rId7"/>
    <p:sldId id="944" r:id="rId8"/>
    <p:sldId id="984" r:id="rId9"/>
    <p:sldId id="985" r:id="rId10"/>
    <p:sldId id="993" r:id="rId11"/>
    <p:sldId id="964" r:id="rId12"/>
    <p:sldId id="988" r:id="rId13"/>
    <p:sldId id="972" r:id="rId14"/>
    <p:sldId id="973" r:id="rId15"/>
    <p:sldId id="902" r:id="rId16"/>
    <p:sldId id="974" r:id="rId17"/>
    <p:sldId id="990" r:id="rId18"/>
    <p:sldId id="991" r:id="rId19"/>
    <p:sldId id="992" r:id="rId20"/>
    <p:sldId id="989" r:id="rId21"/>
    <p:sldId id="905" r:id="rId22"/>
    <p:sldId id="952" r:id="rId23"/>
    <p:sldId id="975" r:id="rId24"/>
    <p:sldId id="976" r:id="rId25"/>
    <p:sldId id="977" r:id="rId26"/>
    <p:sldId id="978" r:id="rId27"/>
    <p:sldId id="979" r:id="rId28"/>
    <p:sldId id="980" r:id="rId29"/>
    <p:sldId id="997" r:id="rId30"/>
    <p:sldId id="954" r:id="rId31"/>
    <p:sldId id="982" r:id="rId32"/>
    <p:sldId id="1000" r:id="rId33"/>
  </p:sldIdLst>
  <p:sldSz cx="9144000" cy="5143500" type="screen16x9"/>
  <p:notesSz cx="6858000" cy="9144000"/>
  <p:embeddedFontLst>
    <p:embeddedFont>
      <p:font typeface="Raleway Light" panose="020B0604020202020204" charset="-52"/>
      <p:regular r:id="rId36"/>
    </p:embeddedFont>
    <p:embeddedFont>
      <p:font typeface="Raleway Black" panose="020B0604020202020204" charset="-52"/>
      <p:bold r:id="rId37"/>
    </p:embeddedFont>
    <p:embeddedFont>
      <p:font typeface="Raleway"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Roboto Light" panose="020B0604020202020204" charset="0"/>
      <p:regular r:id="rId46"/>
      <p:italic r:id="rId47"/>
    </p:embeddedFont>
    <p:embeddedFont>
      <p:font typeface="Calibri Light" panose="020F0302020204030204" pitchFamily="34" charset="0"/>
      <p:regular r:id="rId48"/>
      <p:italic r:id="rId49"/>
    </p:embeddedFont>
    <p:embeddedFont>
      <p:font typeface="Book Antiqua" panose="02040602050305030304" pitchFamily="18" charset="0"/>
      <p:regular r:id="rId50"/>
      <p:bold r:id="rId51"/>
      <p:italic r:id="rId52"/>
      <p:boldItalic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7745"/>
    <a:srgbClr val="58B46A"/>
    <a:srgbClr val="FF9900"/>
    <a:srgbClr val="008000"/>
    <a:srgbClr val="CC0000"/>
    <a:srgbClr val="FFCC00"/>
    <a:srgbClr val="F2C504"/>
    <a:srgbClr val="CFA803"/>
    <a:srgbClr val="FFFF99"/>
    <a:srgbClr val="EF11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77349" autoAdjust="0"/>
  </p:normalViewPr>
  <p:slideViewPr>
    <p:cSldViewPr snapToGrid="0" snapToObjects="1">
      <p:cViewPr varScale="1">
        <p:scale>
          <a:sx n="47" d="100"/>
          <a:sy n="47" d="100"/>
        </p:scale>
        <p:origin x="1116" y="54"/>
      </p:cViewPr>
      <p:guideLst>
        <p:guide orient="horz" pos="1620"/>
        <p:guide pos="2880"/>
      </p:guideLst>
    </p:cSldViewPr>
  </p:slideViewPr>
  <p:notesTextViewPr>
    <p:cViewPr>
      <p:scale>
        <a:sx n="3" d="2"/>
        <a:sy n="3" d="2"/>
      </p:scale>
      <p:origin x="0" y="0"/>
    </p:cViewPr>
  </p:notesTextViewPr>
  <p:sorterViewPr>
    <p:cViewPr>
      <p:scale>
        <a:sx n="98" d="100"/>
        <a:sy n="98" d="100"/>
      </p:scale>
      <p:origin x="0" y="-44154"/>
    </p:cViewPr>
  </p:sorterViewPr>
  <p:notesViewPr>
    <p:cSldViewPr snapToGrid="0" snapToObjects="1">
      <p:cViewPr varScale="1">
        <p:scale>
          <a:sx n="97" d="100"/>
          <a:sy n="97" d="100"/>
        </p:scale>
        <p:origin x="381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0A83A8-2E45-0548-B3C9-C096518BCF82}" type="datetimeFigureOut">
              <a:rPr lang="en-US" smtClean="0"/>
              <a:t>10/12/2018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5028E8-0986-2C48-A24F-782A77C255B6}" type="slidenum">
              <a:rPr lang="en-US" smtClean="0"/>
              <a:t>‹#›</a:t>
            </a:fld>
            <a:endParaRPr lang="en-US" dirty="0"/>
          </a:p>
        </p:txBody>
      </p:sp>
    </p:spTree>
    <p:extLst>
      <p:ext uri="{BB962C8B-B14F-4D97-AF65-F5344CB8AC3E}">
        <p14:creationId xmlns:p14="http://schemas.microsoft.com/office/powerpoint/2010/main" val="27051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894DD2-0DDA-C24C-A772-AE987C62F897}" type="datetimeFigureOut">
              <a:rPr lang="en-US" smtClean="0"/>
              <a:t>10/12/2018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4DC8D-BEC2-D34A-81E1-6AC3BD4AB132}" type="slidenum">
              <a:rPr lang="en-US" smtClean="0"/>
              <a:t>‹#›</a:t>
            </a:fld>
            <a:endParaRPr lang="en-US" dirty="0"/>
          </a:p>
        </p:txBody>
      </p:sp>
    </p:spTree>
    <p:extLst>
      <p:ext uri="{BB962C8B-B14F-4D97-AF65-F5344CB8AC3E}">
        <p14:creationId xmlns:p14="http://schemas.microsoft.com/office/powerpoint/2010/main" val="7582530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624DC8D-BEC2-D34A-81E1-6AC3BD4AB132}" type="slidenum">
              <a:rPr lang="en-US" smtClean="0"/>
              <a:t>1</a:t>
            </a:fld>
            <a:endParaRPr lang="en-US" dirty="0"/>
          </a:p>
        </p:txBody>
      </p:sp>
    </p:spTree>
    <p:extLst>
      <p:ext uri="{BB962C8B-B14F-4D97-AF65-F5344CB8AC3E}">
        <p14:creationId xmlns:p14="http://schemas.microsoft.com/office/powerpoint/2010/main" val="1826313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000" baseline="0" dirty="0" smtClean="0"/>
              <a:t>Kaip matome </a:t>
            </a:r>
            <a:r>
              <a:rPr lang="ru-RU" sz="1000" baseline="0" dirty="0" smtClean="0"/>
              <a:t>– </a:t>
            </a:r>
            <a:r>
              <a:rPr lang="lt-LT" sz="1000" baseline="0" dirty="0" smtClean="0"/>
              <a:t>žarnynas yra sveikatos veidrodis</a:t>
            </a:r>
            <a:r>
              <a:rPr lang="ru-RU" sz="1000" baseline="0" dirty="0" smtClean="0"/>
              <a:t>. </a:t>
            </a:r>
            <a:r>
              <a:rPr lang="lt-LT" sz="1000" baseline="0" dirty="0" smtClean="0"/>
              <a:t>Jeigu jis dirba kaip laikrodis, žmogus turi gerą imunitetą ir serga retai</a:t>
            </a:r>
            <a:r>
              <a:rPr lang="ru-RU" sz="1000" baseline="0" dirty="0" smtClean="0"/>
              <a:t>. </a:t>
            </a:r>
          </a:p>
          <a:p>
            <a:endParaRPr lang="ru-RU" sz="1000" baseline="0" dirty="0" smtClean="0"/>
          </a:p>
          <a:p>
            <a:r>
              <a:rPr lang="lt-LT" sz="1000" baseline="0" dirty="0" smtClean="0"/>
              <a:t>Jis enenergingas, patenkintas gyvenimu, lengvai atsikelia (tiek nuo kėdės, tiek ir iš lovos), yra lieknas ir puikiai atrodo</a:t>
            </a:r>
            <a:r>
              <a:rPr lang="ru-RU" sz="1000" baseline="0" dirty="0" smtClean="0"/>
              <a:t>!</a:t>
            </a:r>
          </a:p>
          <a:p>
            <a:endParaRPr lang="ru-RU" sz="1000" baseline="0" dirty="0" smtClean="0"/>
          </a:p>
          <a:p>
            <a:r>
              <a:rPr lang="lt-LT" sz="1000" baseline="0" dirty="0" smtClean="0"/>
              <a:t>Todėl neatsitiktinai mūsų dienomis būtent sveika žarnyno būklė yra medicinos srities mokslininkų ir sveikos mitybos specialistų dėmesio centre.</a:t>
            </a:r>
            <a:endParaRPr lang="en-US"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10</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200" baseline="0" dirty="0" smtClean="0"/>
              <a:t>Deja</a:t>
            </a:r>
            <a:r>
              <a:rPr lang="ru-RU" sz="1200" baseline="0" dirty="0" smtClean="0"/>
              <a:t>, </a:t>
            </a:r>
            <a:r>
              <a:rPr lang="lt-LT" sz="1200" baseline="0" dirty="0" smtClean="0"/>
              <a:t>šiandien labai daug žmonių turi problemų su žarnynu.</a:t>
            </a:r>
            <a:r>
              <a:rPr lang="ru-RU" sz="1200" baseline="0" dirty="0" smtClean="0"/>
              <a:t> </a:t>
            </a:r>
          </a:p>
          <a:p>
            <a:r>
              <a:rPr lang="lt-LT" sz="1200" baseline="0" dirty="0" smtClean="0"/>
              <a:t>Kiekvieno iš mūsų gyvenimą nuolat lydi faktoriai</a:t>
            </a:r>
            <a:r>
              <a:rPr lang="ru-RU" sz="1200" baseline="0" dirty="0" smtClean="0"/>
              <a:t>, </a:t>
            </a:r>
            <a:r>
              <a:rPr lang="lt-LT" sz="1200" baseline="0" dirty="0" smtClean="0"/>
              <a:t>provokuojantys šio itin svarbaus organo darbo sutrikimus.</a:t>
            </a:r>
            <a:endParaRPr lang="ru-RU" sz="1200" baseline="0" dirty="0" smtClean="0"/>
          </a:p>
          <a:p>
            <a:endParaRPr lang="ru-RU" sz="1200" b="1"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dirty="0" smtClean="0"/>
              <a:t>Nesubalansuota mityba</a:t>
            </a:r>
            <a:r>
              <a:rPr lang="ru-RU" sz="1200" b="1" baseline="0" dirty="0" smtClean="0"/>
              <a:t> </a:t>
            </a:r>
            <a:r>
              <a:rPr lang="ru-RU" sz="1200" b="0" baseline="0" dirty="0" smtClean="0"/>
              <a:t>(</a:t>
            </a:r>
            <a:r>
              <a:rPr lang="lt-LT" sz="1200" b="0" baseline="0" dirty="0" smtClean="0"/>
              <a:t>nepakankamas kiekis ląstelienos</a:t>
            </a:r>
            <a:r>
              <a:rPr lang="ru-RU" sz="1200" b="0" baseline="0" dirty="0" smtClean="0"/>
              <a:t>, </a:t>
            </a:r>
            <a:r>
              <a:rPr lang="lt-LT" sz="1200" b="0" baseline="0" dirty="0" smtClean="0"/>
              <a:t>gyvų raugintų pieno produktų, fermentuoto maisto trūkumas</a:t>
            </a:r>
            <a:r>
              <a:rPr lang="ru-RU" sz="1200" b="0" baseline="0" dirty="0" smtClean="0"/>
              <a:t>; </a:t>
            </a:r>
            <a:r>
              <a:rPr lang="lt-LT" sz="1200" b="0" baseline="0" dirty="0" smtClean="0"/>
              <a:t>rafinuotų, mažos maistinės vertės, daug cukraus turinčių produktų perteklius</a:t>
            </a:r>
            <a:r>
              <a:rPr lang="ru-RU" sz="1200" b="0" baseline="0" dirty="0" smtClean="0"/>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baseline="0" dirty="0" smtClean="0"/>
              <a:t>Įpročio kasdien gerti vandenį neturėjimas</a:t>
            </a:r>
            <a:r>
              <a:rPr lang="ru-RU" sz="1200" b="1" baseline="0" dirty="0" smtClean="0"/>
              <a:t> </a:t>
            </a:r>
            <a:r>
              <a:rPr lang="ru-RU" sz="1200" b="0" baseline="0" dirty="0" smtClean="0"/>
              <a:t>(</a:t>
            </a:r>
            <a:r>
              <a:rPr lang="lt-LT" sz="1200" b="0" baseline="0" dirty="0" smtClean="0"/>
              <a:t>per parą reikia tolygiai išgerti apie </a:t>
            </a:r>
            <a:r>
              <a:rPr lang="ru-RU" sz="1200" b="0" baseline="0" dirty="0" smtClean="0"/>
              <a:t>1</a:t>
            </a:r>
            <a:r>
              <a:rPr lang="lt-LT" sz="1200" b="0" baseline="0" dirty="0" smtClean="0"/>
              <a:t>,</a:t>
            </a:r>
            <a:r>
              <a:rPr lang="ru-RU" sz="1200" b="0" baseline="0" dirty="0" smtClean="0"/>
              <a:t>5–2 </a:t>
            </a:r>
            <a:r>
              <a:rPr lang="lt-LT" sz="1200" b="0" baseline="0" dirty="0" smtClean="0"/>
              <a:t>l vandens</a:t>
            </a:r>
            <a:r>
              <a:rPr lang="ru-RU" sz="1200" b="0" baseline="0" dirty="0" smtClean="0"/>
              <a:t>). </a:t>
            </a:r>
            <a:r>
              <a:rPr lang="lt-LT" sz="1200" b="0" baseline="0" dirty="0" smtClean="0"/>
              <a:t>Trūkstant vandens blogėja peristaltika ir „atliekos“ negali laisvai judėti žarnynu.</a:t>
            </a:r>
            <a:r>
              <a:rPr lang="ru-RU" sz="1200" b="0" baseline="0" dirty="0" smtClean="0"/>
              <a:t> </a:t>
            </a:r>
            <a:r>
              <a:rPr lang="lt-LT" sz="1200" b="0" baseline="0" dirty="0" smtClean="0"/>
              <a:t>Todėl prasideda vidurių užkietėjimas, toksinai laiku nepašalinami iš organizmo</a:t>
            </a:r>
            <a:r>
              <a:rPr lang="ru-RU" sz="1200" b="0" baseline="0" dirty="0" smtClean="0"/>
              <a:t>.</a:t>
            </a:r>
          </a:p>
          <a:p>
            <a:pPr marL="171450" indent="-171450">
              <a:buFont typeface="Arial" panose="020B0604020202020204" pitchFamily="34" charset="0"/>
              <a:buChar char="•"/>
            </a:pPr>
            <a:r>
              <a:rPr lang="lt-LT" sz="1200" b="1" baseline="0" dirty="0" smtClean="0"/>
              <a:t>Stresinės būsenos</a:t>
            </a:r>
            <a:r>
              <a:rPr lang="ru-RU" sz="1200" b="1" baseline="0" dirty="0" smtClean="0"/>
              <a:t>. </a:t>
            </a:r>
            <a:r>
              <a:rPr lang="lt-LT" sz="1200" b="0" baseline="0" dirty="0" smtClean="0"/>
              <a:t>Padidintas nerimo lygis, kaip mano specialistai, gali sukelti dirglaus žarnyno sindromą. Taip pat stresai išbalansuoja mikrobiomą.</a:t>
            </a:r>
            <a:r>
              <a:rPr lang="ru-RU" sz="1200" b="0" baseline="0" dirty="0" smtClean="0"/>
              <a:t> </a:t>
            </a:r>
          </a:p>
          <a:p>
            <a:pPr marL="171450" indent="-171450">
              <a:buFont typeface="Arial" panose="020B0604020202020204" pitchFamily="34" charset="0"/>
              <a:buChar char="•"/>
            </a:pPr>
            <a:r>
              <a:rPr lang="lt-LT" sz="1200" b="1" baseline="0" dirty="0" smtClean="0"/>
              <a:t>Medikamentų vartojimas</a:t>
            </a:r>
            <a:r>
              <a:rPr lang="ru-RU" sz="1200" b="1" baseline="0" dirty="0" smtClean="0"/>
              <a:t>. </a:t>
            </a:r>
            <a:r>
              <a:rPr lang="lt-LT" sz="1200" b="0" baseline="0" dirty="0" smtClean="0"/>
              <a:t>Antibiotikai užmuša ne tik blogąsias, bet ir gerąsias bakterijas, labai dažnai sukelia ne tik žarnyno (viduriavimą ir kt.), bet ir viso virškinamojo trakto veiklos sutrikimus.</a:t>
            </a:r>
            <a:endParaRPr lang="ru-RU" sz="1200" b="0" baseline="0" dirty="0" smtClean="0"/>
          </a:p>
          <a:p>
            <a:pPr marL="171450" indent="-171450">
              <a:buFont typeface="Arial" panose="020B0604020202020204" pitchFamily="34" charset="0"/>
              <a:buChar char="•"/>
            </a:pPr>
            <a:r>
              <a:rPr lang="lt-LT" sz="1200" b="1" baseline="0" dirty="0" smtClean="0"/>
              <a:t>Judėjimo trūkumas </a:t>
            </a:r>
            <a:r>
              <a:rPr lang="ru-RU" sz="1200" b="0" baseline="0" dirty="0" smtClean="0"/>
              <a:t>(</a:t>
            </a:r>
            <a:r>
              <a:rPr lang="lt-LT" sz="1200" b="0" baseline="0" dirty="0" smtClean="0"/>
              <a:t>sėdimas darbas, įpročio sportuoti ar kitaip aktyviai judėti nebuvimas) sumažina pilvo preso raumenų tonusą ir, kaip to pasekmė, </a:t>
            </a:r>
            <a:r>
              <a:rPr lang="ru-RU" dirty="0" smtClean="0"/>
              <a:t> </a:t>
            </a:r>
            <a:r>
              <a:rPr lang="lt-LT" dirty="0" smtClean="0"/>
              <a:t>susilpnėja žarnyno tonusas</a:t>
            </a:r>
            <a:r>
              <a:rPr lang="lt-LT" baseline="0" dirty="0" smtClean="0"/>
              <a:t> ir peristaltika.</a:t>
            </a:r>
            <a:r>
              <a:rPr lang="ru-RU" dirty="0" smtClean="0"/>
              <a:t> </a:t>
            </a:r>
            <a:r>
              <a:rPr lang="lt-LT" dirty="0" smtClean="0"/>
              <a:t>Žmonės, kurie didžiąją dienos dalį praleidžia sėdėdami, nuo viduriavimų</a:t>
            </a:r>
            <a:r>
              <a:rPr lang="lt-LT" baseline="0" dirty="0" smtClean="0"/>
              <a:t> kenčia </a:t>
            </a:r>
            <a:r>
              <a:rPr lang="ru-RU" dirty="0" smtClean="0"/>
              <a:t>2–3 </a:t>
            </a:r>
            <a:r>
              <a:rPr lang="lt-LT" dirty="0" smtClean="0"/>
              <a:t>kartus dažniau, nei tie, kurie yra fiziškai aktyvūs.</a:t>
            </a:r>
            <a:r>
              <a:rPr lang="ru-RU" sz="1200" b="0" baseline="0" dirty="0" smtClean="0"/>
              <a:t> </a:t>
            </a:r>
          </a:p>
          <a:p>
            <a:pPr marL="0" indent="0">
              <a:buFont typeface="Arial" panose="020B0604020202020204" pitchFamily="34" charset="0"/>
              <a:buNone/>
            </a:pPr>
            <a:endParaRPr lang="ru-RU" sz="1200" b="0" baseline="0" dirty="0" smtClean="0"/>
          </a:p>
          <a:p>
            <a:pPr marL="0" indent="0">
              <a:buFont typeface="Arial" panose="020B0604020202020204" pitchFamily="34" charset="0"/>
              <a:buNone/>
            </a:pPr>
            <a:endParaRPr lang="ru-RU" sz="1200" b="0" baseline="0" dirty="0" smtClean="0"/>
          </a:p>
          <a:p>
            <a:endParaRPr lang="ru-RU" sz="1200" baseline="0" dirty="0" smtClean="0"/>
          </a:p>
          <a:p>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11</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000" baseline="0" dirty="0" smtClean="0"/>
              <a:t>Jeigu žmogus ir bandė kaip nors taisyti situaciją ir spręsti problemą, tai dažniausiai naudojo trumpalaikius ir fragmentinius veiksmus.</a:t>
            </a:r>
            <a:r>
              <a:rPr lang="ru-RU" sz="1000" baseline="0" dirty="0" smtClean="0"/>
              <a:t> </a:t>
            </a:r>
          </a:p>
          <a:p>
            <a:r>
              <a:rPr lang="lt-LT" sz="1000" baseline="0" dirty="0" smtClean="0"/>
              <a:t>Tai, pavyzdžiui, galėjo būti probiotikų vartojimas po to, kai jam teko gydytis antibiotikais, arba fermentų vartojimas po žarnyno infekcijos</a:t>
            </a:r>
            <a:r>
              <a:rPr lang="ru-RU" sz="1000" baseline="0" dirty="0" smtClean="0"/>
              <a:t>. </a:t>
            </a:r>
            <a:endParaRPr lang="en-US" sz="1000" baseline="0" dirty="0" smtClean="0"/>
          </a:p>
          <a:p>
            <a:endParaRPr lang="en-US" sz="1000" baseline="0" dirty="0" smtClean="0"/>
          </a:p>
          <a:p>
            <a:r>
              <a:rPr lang="lt-LT" sz="1000" baseline="0" dirty="0" smtClean="0"/>
              <a:t>Tačiau tokių veiksmų nepakanka, jie suteikia tik laikiną palengvėjimą, bet problemos išspręsti iš esmės nepadeda.</a:t>
            </a:r>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12</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000" baseline="0" dirty="0" smtClean="0"/>
              <a:t>Jeigu mes norime būti sveiki ir turėti stiprų imunitetą, reikia žarnyno problemas spręsti kompleksiškai.</a:t>
            </a:r>
            <a:r>
              <a:rPr lang="ru-RU" sz="1000" baseline="0" dirty="0" smtClean="0"/>
              <a:t> </a:t>
            </a:r>
            <a:r>
              <a:rPr lang="lt-LT" sz="1000" baseline="0" dirty="0" smtClean="0"/>
              <a:t>Organizmas – tai vieninga sistema, kurioje visi gyvybiniai procesai yra susiję tarpusavyje ir vienas nuo kito priklausomi.</a:t>
            </a:r>
            <a:r>
              <a:rPr lang="ru-RU" sz="1000" baseline="0" dirty="0" smtClean="0"/>
              <a:t> </a:t>
            </a:r>
          </a:p>
          <a:p>
            <a:r>
              <a:rPr lang="lt-LT" sz="1000" baseline="0" dirty="0" smtClean="0"/>
              <a:t>Žarnynas, kaip pagrindinis maitinantis organas, yra pirmasis eilėje, kurio gera būkle reikia pasirūpinti. Juk nuo jo tikslaus darbo priklauso kiekvienos ląstelės sveikata – ji kasdien turi gauti tam tikrą rinkinį maistinių medžiagų (nutrientų) tam, kad galėtų teisingai atlikti savo funkcijas. </a:t>
            </a:r>
            <a:endParaRPr lang="ru-RU" sz="1000" b="1" baseline="0" dirty="0" smtClean="0"/>
          </a:p>
          <a:p>
            <a:pPr marL="0" indent="0">
              <a:buNone/>
            </a:pPr>
            <a:r>
              <a:rPr lang="lt-LT" sz="1000" b="1" baseline="0" dirty="0" smtClean="0"/>
              <a:t>Todėl</a:t>
            </a:r>
            <a:r>
              <a:rPr lang="ru-RU" sz="1000" b="1" baseline="0" dirty="0" smtClean="0"/>
              <a:t>:</a:t>
            </a:r>
          </a:p>
          <a:p>
            <a:pPr marL="228600" indent="-228600">
              <a:buAutoNum type="arabicPeriod"/>
            </a:pPr>
            <a:endParaRPr lang="ru-RU" sz="1000" b="1" baseline="0" dirty="0" smtClean="0"/>
          </a:p>
          <a:p>
            <a:pPr marL="228600" indent="-228600">
              <a:buAutoNum type="arabicPeriod"/>
            </a:pPr>
            <a:r>
              <a:rPr lang="lt-LT" sz="1000" b="1" baseline="0" dirty="0" smtClean="0"/>
              <a:t>Teikite pirmenybę </a:t>
            </a:r>
            <a:r>
              <a:rPr lang="lt-LT" sz="1000" b="1" u="sng" baseline="0" dirty="0" smtClean="0"/>
              <a:t>kompleksinėms programoms</a:t>
            </a:r>
            <a:r>
              <a:rPr lang="ru-RU" sz="1000" b="1" baseline="0" dirty="0" smtClean="0"/>
              <a:t>, </a:t>
            </a:r>
            <a:r>
              <a:rPr lang="lt-LT" sz="1000" b="1" baseline="0" dirty="0" smtClean="0"/>
              <a:t>kurias sukuria pasitikėjimą užsitarnavusios kompanijos</a:t>
            </a:r>
            <a:r>
              <a:rPr lang="ru-RU" sz="1000" baseline="0" dirty="0" smtClean="0"/>
              <a:t>. </a:t>
            </a:r>
            <a:r>
              <a:rPr lang="lt-LT" sz="1000" baseline="0" dirty="0" smtClean="0"/>
              <a:t>Venkite „stebuklingų tablečių“, kurios neva gali per trumpą laiką pašalinti metų metus trukusių gastronominių piktnaudžiavimų, intoksikacijos ir kitų žalojančių faktorių negatyvias pasekmes. Stebuklų nebūna</a:t>
            </a:r>
            <a:r>
              <a:rPr lang="ru-RU" sz="1000" baseline="0" dirty="0" smtClean="0"/>
              <a:t>. </a:t>
            </a:r>
            <a:br>
              <a:rPr lang="ru-RU" sz="1000" baseline="0" dirty="0" smtClean="0"/>
            </a:br>
            <a:endParaRPr lang="ru-RU" sz="1000" baseline="0" dirty="0" smtClean="0"/>
          </a:p>
          <a:p>
            <a:pPr marL="228600" indent="-228600">
              <a:buAutoNum type="arabicPeriod"/>
            </a:pPr>
            <a:r>
              <a:rPr lang="lt-LT" sz="1000" b="1" baseline="0" dirty="0" smtClean="0"/>
              <a:t>Prisiminkite, kad efektyvus ir saugus virškinamojo trakto sveikatinimas reikalauja laiko</a:t>
            </a:r>
            <a:r>
              <a:rPr lang="ru-RU" sz="1000" b="1" baseline="0" dirty="0" smtClean="0"/>
              <a:t>, </a:t>
            </a:r>
            <a:r>
              <a:rPr lang="lt-LT" sz="1000" b="1" baseline="0" dirty="0" smtClean="0"/>
              <a:t>mažiausias laikotarpis – daugiau kaip savaitė</a:t>
            </a:r>
            <a:r>
              <a:rPr lang="ru-RU" sz="1000" baseline="0" dirty="0" smtClean="0"/>
              <a:t>. </a:t>
            </a:r>
            <a:r>
              <a:rPr lang="lt-LT" sz="1000" baseline="0" dirty="0" smtClean="0"/>
              <a:t>Organizmas </a:t>
            </a:r>
            <a:r>
              <a:rPr lang="ru-RU" sz="1000" baseline="0" dirty="0" smtClean="0"/>
              <a:t>– </a:t>
            </a:r>
            <a:r>
              <a:rPr lang="lt-LT" sz="1000" baseline="0" dirty="0" smtClean="0"/>
              <a:t>sistema, turinti sudėtingą struktūrą, ir jo darbo pertvarkyti per porą dienų yra neįmanoma. Būtina ne tik pašalinti tai, kas per daug ir yra kenksminga (paprastai didžioji dalis detox programų akcentuoja tik šį momentą), bet ir atstatyti trūkstamas medžiagas (nutrientus), normalizuoti žarnyno mikrobiomo </a:t>
            </a:r>
            <a:r>
              <a:rPr lang="lt-LT" sz="1200" b="0" i="0" kern="1200" baseline="0" dirty="0" smtClean="0">
                <a:solidFill>
                  <a:schemeClr val="tx1"/>
                </a:solidFill>
                <a:effectLst/>
                <a:latin typeface="+mn-lt"/>
                <a:ea typeface="+mn-ea"/>
                <a:cs typeface="+mn-cs"/>
              </a:rPr>
              <a:t>būklę.</a:t>
            </a:r>
            <a:r>
              <a:rPr lang="ru-RU" sz="1000" dirty="0" smtClean="0"/>
              <a:t/>
            </a:r>
            <a:br>
              <a:rPr lang="ru-RU" sz="1000" dirty="0" smtClean="0"/>
            </a:br>
            <a:endParaRPr lang="ru-RU" sz="1000" baseline="0" dirty="0" smtClean="0"/>
          </a:p>
          <a:p>
            <a:pPr marL="228600" indent="-228600">
              <a:buAutoNum type="arabicPeriod"/>
            </a:pPr>
            <a:r>
              <a:rPr lang="lt-LT" sz="1000" b="1" u="none" baseline="0" dirty="0" smtClean="0"/>
              <a:t>Labai svarbu, kad programoje būtų įtrauktos ir mitybos rekomendacijos</a:t>
            </a:r>
            <a:r>
              <a:rPr lang="ru-RU" sz="1000" u="none" baseline="0" dirty="0" smtClean="0"/>
              <a:t>. </a:t>
            </a:r>
            <a:r>
              <a:rPr lang="lt-LT" sz="1000" baseline="0" dirty="0" smtClean="0"/>
              <a:t>Jeigu gamintojas tvirtina, kad naudodami jo produktą jūs galėsite sunormalizuoti virškinimą (o tuo pačiu ir išsivalyti, ir sulieknėti) nieko nekeisdami savo įprastame racione, juo pasitikėti neverta. Paprastai stebuklingos priemonės savybės priskiriamos egzotiškam, retam ir sunkiai gaunamam produktui su gražia legenda arba atvirkščiai – siūlomas „slaptas mokslinis atradimas“, anksčiau prieinamas tik išrinktiesiems. Tai sužadina pirkėjo vaizduotę ir neva pateisina padidintą kainą.</a:t>
            </a:r>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13</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000" baseline="0" dirty="0" smtClean="0"/>
              <a:t>Tai pirmoji tikslinė </a:t>
            </a:r>
            <a:r>
              <a:rPr lang="en-US" sz="1000" i="1" baseline="0" dirty="0" smtClean="0"/>
              <a:t>Coral</a:t>
            </a:r>
            <a:r>
              <a:rPr lang="en-US" sz="1000" baseline="0" dirty="0" smtClean="0"/>
              <a:t> </a:t>
            </a:r>
            <a:r>
              <a:rPr lang="en-US" sz="1000" i="1" baseline="0" dirty="0" smtClean="0"/>
              <a:t>Club</a:t>
            </a:r>
            <a:r>
              <a:rPr lang="lt-LT" sz="1000" baseline="0" dirty="0" smtClean="0"/>
              <a:t> programa</a:t>
            </a:r>
            <a:r>
              <a:rPr lang="ru-RU" sz="1000" baseline="0" dirty="0" smtClean="0"/>
              <a:t>, </a:t>
            </a:r>
            <a:r>
              <a:rPr lang="lt-LT" sz="1000" baseline="0" dirty="0" smtClean="0"/>
              <a:t>kuri praktiškai realizuoja </a:t>
            </a:r>
            <a:r>
              <a:rPr lang="lt-LT" sz="1000" b="1" baseline="0" dirty="0" smtClean="0"/>
              <a:t>kompleksinį požiūrį </a:t>
            </a:r>
            <a:r>
              <a:rPr lang="lt-LT" sz="1000" baseline="0" dirty="0" smtClean="0"/>
              <a:t>į sveikatinimą</a:t>
            </a:r>
            <a:r>
              <a:rPr lang="ru-RU" sz="1000" baseline="0" dirty="0" smtClean="0"/>
              <a:t>. </a:t>
            </a:r>
            <a:r>
              <a:rPr lang="lt-LT" sz="1000" baseline="0" dirty="0" smtClean="0"/>
              <a:t>Į ją įeina produktai</a:t>
            </a:r>
            <a:r>
              <a:rPr lang="ru-RU" sz="1000" baseline="0" dirty="0" smtClean="0"/>
              <a:t>, </a:t>
            </a:r>
            <a:r>
              <a:rPr lang="lt-LT" sz="1000" baseline="0" dirty="0" smtClean="0"/>
              <a:t>kurie sistemiškai ir palaipsniui sugrąžina žarnyną ir visus virškinimo sistemos organus į sveiką būklę, kad virškinimo ir maistinių medžiagų įsisavinimo procesai galėtų vykti teisingai.</a:t>
            </a:r>
            <a:endParaRPr lang="ru-RU" sz="1000" baseline="0" dirty="0" smtClean="0"/>
          </a:p>
          <a:p>
            <a:pPr marL="171450" indent="-171450">
              <a:buFont typeface="Arial" panose="020B0604020202020204" pitchFamily="34" charset="0"/>
              <a:buChar char="•"/>
            </a:pPr>
            <a:r>
              <a:rPr lang="lt-LT" sz="1000" baseline="0" dirty="0" smtClean="0"/>
              <a:t>Tai </a:t>
            </a:r>
            <a:r>
              <a:rPr lang="lt-LT" sz="1000" b="1" baseline="0" dirty="0" smtClean="0"/>
              <a:t>patogu</a:t>
            </a:r>
            <a:r>
              <a:rPr lang="ru-RU" sz="1000" baseline="0" dirty="0" smtClean="0"/>
              <a:t>: </a:t>
            </a:r>
            <a:r>
              <a:rPr lang="lt-LT" sz="1000" baseline="0" dirty="0" smtClean="0"/>
              <a:t>visų būtinų produktų reikiamas kiekis yra supakuotas į plokšteles, o jos savo ruožtu suskirstytos į atskiras dėžutes pagal vartojimo etapus.</a:t>
            </a:r>
            <a:r>
              <a:rPr lang="ru-RU" sz="1000" baseline="0" dirty="0" smtClean="0"/>
              <a:t> </a:t>
            </a:r>
            <a:r>
              <a:rPr lang="lt-LT" sz="1000" baseline="0" dirty="0" smtClean="0"/>
              <a:t>Kartu pridedamos </a:t>
            </a:r>
            <a:r>
              <a:rPr lang="lt-LT" sz="1000" b="1" baseline="0" dirty="0" smtClean="0"/>
              <a:t>rekomendacijos, kaip tuos produktus vartoti ir kaip maitintis programos metu</a:t>
            </a:r>
            <a:r>
              <a:rPr lang="ru-RU" sz="1000" baseline="0" dirty="0" smtClean="0"/>
              <a:t>. </a:t>
            </a:r>
          </a:p>
          <a:p>
            <a:pPr marL="171450" indent="-171450">
              <a:buFont typeface="Arial" panose="020B0604020202020204" pitchFamily="34" charset="0"/>
              <a:buChar char="•"/>
            </a:pPr>
            <a:r>
              <a:rPr lang="lt-LT" sz="1000" baseline="0" dirty="0" smtClean="0"/>
              <a:t>Tai </a:t>
            </a:r>
            <a:r>
              <a:rPr lang="lt-LT" sz="1000" b="1" baseline="0" dirty="0" smtClean="0"/>
              <a:t>gatavas sprendimas </a:t>
            </a:r>
            <a:r>
              <a:rPr lang="lt-LT" sz="1000" baseline="0" dirty="0" smtClean="0"/>
              <a:t>vienoje dėžutėje, kuris neturi analogų rinkoje.</a:t>
            </a:r>
            <a:r>
              <a:rPr lang="ru-RU" sz="1000" baseline="0" dirty="0" smtClean="0"/>
              <a:t> </a:t>
            </a:r>
          </a:p>
          <a:p>
            <a:endParaRPr lang="ru-RU" sz="1000" baseline="0" dirty="0" smtClean="0"/>
          </a:p>
          <a:p>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14</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baseline="0" dirty="0" smtClean="0"/>
              <a:t>Tikslinė programa „Sveikas žarnynas“ padeda</a:t>
            </a:r>
            <a:r>
              <a:rPr lang="ru-RU" baseline="0" dirty="0" smtClean="0"/>
              <a:t>:</a:t>
            </a:r>
          </a:p>
          <a:p>
            <a:endParaRPr lang="ru-RU" baseline="0" dirty="0" smtClean="0"/>
          </a:p>
          <a:p>
            <a:pPr marL="171450" indent="-171450">
              <a:buFont typeface="Arial" panose="020B0604020202020204" pitchFamily="34" charset="0"/>
              <a:buChar char="•"/>
            </a:pPr>
            <a:r>
              <a:rPr lang="lt-LT" sz="1200" b="0" dirty="0" smtClean="0">
                <a:solidFill>
                  <a:srgbClr val="008000"/>
                </a:solidFill>
                <a:latin typeface="Raleway Light" panose="020B0403030101060003" pitchFamily="34" charset="-52"/>
                <a:ea typeface="Roboto Light" panose="02000000000000000000" pitchFamily="2" charset="0"/>
              </a:rPr>
              <a:t>Sureguliuoti žarnyno – svarbiausio</a:t>
            </a:r>
            <a:r>
              <a:rPr lang="lt-LT" sz="1200" b="0" baseline="0" dirty="0" smtClean="0">
                <a:solidFill>
                  <a:srgbClr val="008000"/>
                </a:solidFill>
                <a:latin typeface="Raleway Light" panose="020B0403030101060003" pitchFamily="34" charset="-52"/>
                <a:ea typeface="Roboto Light" panose="02000000000000000000" pitchFamily="2" charset="0"/>
              </a:rPr>
              <a:t> organo, nuo kurio priklauso visų organizmo sistemų funkcionavimas, –</a:t>
            </a:r>
            <a:r>
              <a:rPr lang="lt-LT" sz="1200" b="0" dirty="0" smtClean="0">
                <a:solidFill>
                  <a:srgbClr val="008000"/>
                </a:solidFill>
                <a:latin typeface="Raleway Light" panose="020B0403030101060003" pitchFamily="34" charset="-52"/>
                <a:ea typeface="Roboto Light" panose="02000000000000000000" pitchFamily="2" charset="0"/>
              </a:rPr>
              <a:t> darbą</a:t>
            </a:r>
            <a:r>
              <a:rPr lang="ru-RU" sz="1200" b="0" baseline="0" dirty="0" smtClean="0">
                <a:solidFill>
                  <a:srgbClr val="008000"/>
                </a:solidFill>
                <a:latin typeface="Raleway Light" panose="020B0403030101060003" pitchFamily="34" charset="-52"/>
                <a:ea typeface="Roboto Light" panose="02000000000000000000" pitchFamily="2" charset="0"/>
              </a:rPr>
              <a:t>;</a:t>
            </a:r>
            <a:r>
              <a:rPr lang="ru-RU" sz="1200" b="0" dirty="0" smtClean="0">
                <a:solidFill>
                  <a:srgbClr val="008000"/>
                </a:solidFill>
                <a:latin typeface="Raleway Light" panose="020B0403030101060003" pitchFamily="34" charset="-52"/>
                <a:ea typeface="Roboto Light" panose="02000000000000000000" pitchFamily="2" charset="0"/>
              </a:rPr>
              <a:t/>
            </a:r>
            <a:br>
              <a:rPr lang="ru-RU" sz="1200" b="0" dirty="0" smtClean="0">
                <a:solidFill>
                  <a:srgbClr val="008000"/>
                </a:solidFill>
                <a:latin typeface="Raleway Light" panose="020B0403030101060003" pitchFamily="34" charset="-52"/>
                <a:ea typeface="Roboto Light" panose="02000000000000000000" pitchFamily="2" charset="0"/>
              </a:rPr>
            </a:br>
            <a:endParaRPr lang="ru-RU" sz="1200" b="0" dirty="0" smtClean="0">
              <a:solidFill>
                <a:srgbClr val="008000"/>
              </a:solidFill>
              <a:latin typeface="Raleway Light" panose="020B0403030101060003" pitchFamily="34" charset="-52"/>
              <a:ea typeface="Roboto Light" panose="02000000000000000000" pitchFamily="2" charset="0"/>
            </a:endParaRPr>
          </a:p>
          <a:p>
            <a:pPr marL="171450" indent="-171450">
              <a:buFont typeface="Arial" panose="020B0604020202020204" pitchFamily="34" charset="0"/>
              <a:buChar char="•"/>
            </a:pPr>
            <a:r>
              <a:rPr lang="lt-LT" sz="1200" b="0" dirty="0" smtClean="0">
                <a:solidFill>
                  <a:srgbClr val="008000"/>
                </a:solidFill>
                <a:latin typeface="Raleway Light" panose="020B0403030101060003" pitchFamily="34" charset="-52"/>
                <a:ea typeface="Roboto Light" panose="02000000000000000000" pitchFamily="2" charset="0"/>
              </a:rPr>
              <a:t>Sustiprinti imunitetą</a:t>
            </a:r>
            <a:r>
              <a:rPr lang="ru-RU" sz="1200" b="0" dirty="0" smtClean="0">
                <a:solidFill>
                  <a:srgbClr val="008000"/>
                </a:solidFill>
                <a:latin typeface="Raleway Light" panose="020B0403030101060003" pitchFamily="34" charset="-52"/>
                <a:ea typeface="Roboto Light" panose="02000000000000000000" pitchFamily="2" charset="0"/>
              </a:rPr>
              <a:t>, </a:t>
            </a:r>
            <a:r>
              <a:rPr lang="lt-LT" sz="1200" b="0" dirty="0" smtClean="0">
                <a:solidFill>
                  <a:srgbClr val="008000"/>
                </a:solidFill>
                <a:latin typeface="Raleway Light" panose="020B0403030101060003" pitchFamily="34" charset="-52"/>
                <a:ea typeface="Roboto Light" panose="02000000000000000000" pitchFamily="2" charset="0"/>
              </a:rPr>
              <a:t>padidinti atsparumą infekcijoms, taip pat ir virusinėms</a:t>
            </a:r>
            <a:r>
              <a:rPr lang="ru-RU" sz="1200" b="0" baseline="0" dirty="0" smtClean="0">
                <a:solidFill>
                  <a:srgbClr val="008000"/>
                </a:solidFill>
                <a:latin typeface="Raleway Light" panose="020B0403030101060003" pitchFamily="34" charset="-52"/>
                <a:ea typeface="Roboto Light" panose="02000000000000000000" pitchFamily="2" charset="0"/>
              </a:rPr>
              <a:t>;</a:t>
            </a:r>
            <a:endParaRPr lang="ru-RU" sz="1200" b="0" dirty="0" smtClean="0">
              <a:solidFill>
                <a:srgbClr val="008000"/>
              </a:solidFill>
              <a:latin typeface="Raleway Light" panose="020B0403030101060003" pitchFamily="34" charset="-52"/>
              <a:ea typeface="Roboto Light" panose="02000000000000000000" pitchFamily="2" charset="0"/>
            </a:endParaRPr>
          </a:p>
          <a:p>
            <a:pPr marL="285750" indent="-285750">
              <a:buFont typeface="Arial" panose="020B0604020202020204" pitchFamily="34" charset="0"/>
              <a:buChar char="•"/>
            </a:pPr>
            <a:endParaRPr lang="ru-RU" sz="1200" b="0" dirty="0" smtClean="0">
              <a:solidFill>
                <a:srgbClr val="008000"/>
              </a:solidFill>
              <a:latin typeface="Raleway Light" panose="020B0403030101060003" pitchFamily="34" charset="-52"/>
              <a:ea typeface="Roboto Light" panose="02000000000000000000" pitchFamily="2" charset="0"/>
            </a:endParaRPr>
          </a:p>
          <a:p>
            <a:pPr marL="171450" indent="-171450">
              <a:buFont typeface="Arial" panose="020B0604020202020204" pitchFamily="34" charset="0"/>
              <a:buChar char="•"/>
            </a:pPr>
            <a:r>
              <a:rPr lang="lt-LT" sz="1200" b="0" baseline="0" dirty="0" smtClean="0">
                <a:solidFill>
                  <a:srgbClr val="008000"/>
                </a:solidFill>
                <a:latin typeface="Raleway Light" panose="020B0403030101060003" pitchFamily="34" charset="-52"/>
                <a:ea typeface="Roboto Light" panose="02000000000000000000" pitchFamily="2" charset="0"/>
                <a:sym typeface="Symbol"/>
              </a:rPr>
              <a:t>Sureguliuoti medžiagų apykaitą (metabolizmą);</a:t>
            </a:r>
            <a:endParaRPr lang="ru-RU" sz="1200" b="0" baseline="0" dirty="0" smtClean="0">
              <a:solidFill>
                <a:srgbClr val="008000"/>
              </a:solidFill>
              <a:latin typeface="Raleway Light" panose="020B0403030101060003" pitchFamily="34" charset="-52"/>
              <a:ea typeface="Roboto Light" panose="02000000000000000000" pitchFamily="2" charset="0"/>
              <a:sym typeface="Symbol"/>
            </a:endParaRPr>
          </a:p>
          <a:p>
            <a:pPr marL="171450" indent="-171450">
              <a:buFont typeface="Arial" panose="020B0604020202020204" pitchFamily="34" charset="0"/>
              <a:buChar char="•"/>
            </a:pPr>
            <a:endParaRPr lang="ru-RU" sz="1200" b="0" baseline="0" dirty="0" smtClean="0">
              <a:solidFill>
                <a:srgbClr val="008000"/>
              </a:solidFill>
              <a:latin typeface="Raleway Light" panose="020B0403030101060003" pitchFamily="34" charset="-52"/>
              <a:ea typeface="Roboto Light" panose="02000000000000000000" pitchFamily="2" charset="0"/>
              <a:sym typeface="Symbol"/>
            </a:endParaRPr>
          </a:p>
          <a:p>
            <a:pPr marL="171450" indent="-171450">
              <a:buFont typeface="Arial" panose="020B0604020202020204" pitchFamily="34" charset="0"/>
              <a:buChar char="•"/>
            </a:pPr>
            <a:r>
              <a:rPr lang="lt-LT" sz="1200" b="0" dirty="0" smtClean="0">
                <a:solidFill>
                  <a:srgbClr val="008000"/>
                </a:solidFill>
                <a:latin typeface="Raleway Light" panose="020B0403030101060003" pitchFamily="34" charset="-52"/>
                <a:ea typeface="Roboto Light" panose="02000000000000000000" pitchFamily="2" charset="0"/>
                <a:sym typeface="Symbol"/>
              </a:rPr>
              <a:t>Pagerinti savijautą ir išvaizdą.</a:t>
            </a:r>
            <a:endParaRPr lang="ru-RU"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15</a:t>
            </a:fld>
            <a:endParaRPr lang="en-US" dirty="0"/>
          </a:p>
        </p:txBody>
      </p:sp>
    </p:spTree>
    <p:extLst>
      <p:ext uri="{BB962C8B-B14F-4D97-AF65-F5344CB8AC3E}">
        <p14:creationId xmlns:p14="http://schemas.microsoft.com/office/powerpoint/2010/main" val="1462668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t-LT" baseline="0" dirty="0" smtClean="0"/>
              <a:t>TP „Sveikas žarnynas“ </a:t>
            </a:r>
            <a:r>
              <a:rPr lang="ru-RU" sz="1200" baseline="0" dirty="0" smtClean="0"/>
              <a:t>– </a:t>
            </a:r>
            <a:r>
              <a:rPr lang="lt-LT" sz="1200" baseline="0" dirty="0" smtClean="0"/>
              <a:t>tai Kompanijos </a:t>
            </a:r>
            <a:r>
              <a:rPr lang="ru-RU" sz="1200" baseline="0" dirty="0" smtClean="0"/>
              <a:t>20-</a:t>
            </a:r>
            <a:r>
              <a:rPr lang="lt-LT" sz="1200" baseline="0" dirty="0" smtClean="0"/>
              <a:t>ties metų patirties ir sudėtingo bendro darbo su specialistais nutriciologais rezultatais.</a:t>
            </a:r>
            <a:endParaRPr lang="ru-RU"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mn-lt"/>
                <a:ea typeface="+mn-ea"/>
                <a:cs typeface="+mn-cs"/>
              </a:rPr>
              <a:t>Mes nežadame „stebuklingo efekto“ per savaitgalį</a:t>
            </a:r>
            <a:r>
              <a:rPr lang="ru-RU"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lt-LT" baseline="0" dirty="0" smtClean="0"/>
              <a:t>Programa „Sveikas žarnynas“ </a:t>
            </a:r>
            <a:r>
              <a:rPr lang="lt-LT" sz="1200" kern="1200" baseline="0" dirty="0" smtClean="0">
                <a:solidFill>
                  <a:schemeClr val="tx1"/>
                </a:solidFill>
                <a:effectLst/>
                <a:latin typeface="+mn-lt"/>
                <a:ea typeface="+mn-ea"/>
                <a:cs typeface="+mn-cs"/>
              </a:rPr>
              <a:t>– tai tam tikrą laikotarpį trunkantis procesas, kurio metu vyksta laipsniškas, nuoseklus ir tausojantis žarnyno sveikatos atstatymas.</a:t>
            </a:r>
            <a:r>
              <a:rPr lang="ru-RU"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lt-LT" baseline="0" dirty="0" smtClean="0"/>
              <a:t>Programa  trunka </a:t>
            </a:r>
            <a:r>
              <a:rPr lang="ru-RU" sz="1200" kern="1200" baseline="0" dirty="0" smtClean="0">
                <a:solidFill>
                  <a:schemeClr val="tx1"/>
                </a:solidFill>
                <a:effectLst/>
                <a:latin typeface="+mn-lt"/>
                <a:ea typeface="+mn-ea"/>
                <a:cs typeface="+mn-cs"/>
              </a:rPr>
              <a:t>30 </a:t>
            </a:r>
            <a:r>
              <a:rPr lang="lt-LT" sz="1200" kern="1200" baseline="0" dirty="0" smtClean="0">
                <a:solidFill>
                  <a:schemeClr val="tx1"/>
                </a:solidFill>
                <a:effectLst/>
                <a:latin typeface="+mn-lt"/>
                <a:ea typeface="+mn-ea"/>
                <a:cs typeface="+mn-cs"/>
              </a:rPr>
              <a:t>dienų, ji sudaryta iš trijų etapų po </a:t>
            </a:r>
            <a:r>
              <a:rPr lang="ru-RU" sz="1200" kern="1200" baseline="0" dirty="0" smtClean="0">
                <a:solidFill>
                  <a:schemeClr val="tx1"/>
                </a:solidFill>
                <a:effectLst/>
                <a:latin typeface="+mn-lt"/>
                <a:ea typeface="+mn-ea"/>
                <a:cs typeface="+mn-cs"/>
              </a:rPr>
              <a:t>10 </a:t>
            </a:r>
            <a:r>
              <a:rPr lang="lt-LT" sz="1200" kern="1200" baseline="0" dirty="0" smtClean="0">
                <a:solidFill>
                  <a:schemeClr val="tx1"/>
                </a:solidFill>
                <a:effectLst/>
                <a:latin typeface="+mn-lt"/>
                <a:ea typeface="+mn-ea"/>
                <a:cs typeface="+mn-cs"/>
              </a:rPr>
              <a:t>dienų.</a:t>
            </a: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16</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t-LT" dirty="0" smtClean="0"/>
              <a:t>Pirmame etape </a:t>
            </a:r>
            <a:r>
              <a:rPr lang="lt-LT" b="1" dirty="0" smtClean="0"/>
              <a:t>švelniai valomas žarnynas</a:t>
            </a:r>
            <a:r>
              <a:rPr lang="ru-RU" dirty="0" smtClean="0"/>
              <a:t>. </a:t>
            </a:r>
            <a:r>
              <a:rPr lang="lt-LT" dirty="0" smtClean="0"/>
              <a:t>Organimas išsilaisvina nuo toksinių medžiagų ir kai kurių parazitų (helmintų)</a:t>
            </a:r>
            <a:r>
              <a:rPr lang="ru-RU" dirty="0" smtClean="0"/>
              <a:t>. </a:t>
            </a:r>
            <a:r>
              <a:rPr lang="lt-LT" dirty="0" smtClean="0"/>
              <a:t>Aktyvinamas tulžies išsiskyrimas, drenažinė inkstų veikla</a:t>
            </a:r>
            <a:r>
              <a:rPr lang="ru-RU"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lt-LT" dirty="0" smtClean="0"/>
              <a:t>Pirmame etape naudojami šie produktai</a:t>
            </a:r>
            <a:r>
              <a:rPr lang="ru-RU"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Super-Flora</a:t>
            </a:r>
            <a:r>
              <a:rPr lang="ru-RU" b="0" dirty="0" smtClean="0"/>
              <a:t> (</a:t>
            </a:r>
            <a:r>
              <a:rPr lang="lt-LT" b="0" dirty="0" smtClean="0"/>
              <a:t>padeda augti gerosioms</a:t>
            </a:r>
            <a:r>
              <a:rPr lang="lt-LT" b="0" baseline="0" dirty="0" smtClean="0"/>
              <a:t> bakterijoms ir palaikyti žarnyno mikrobiomo sveikatą</a:t>
            </a:r>
            <a:r>
              <a:rPr lang="ru-RU" b="0" dirty="0" smtClean="0"/>
              <a:t>)</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ru-RU" b="1" dirty="0" smtClean="0"/>
              <a:t>2) </a:t>
            </a:r>
            <a:r>
              <a:rPr lang="lt-LT" b="1" dirty="0" smtClean="0"/>
              <a:t>Zaferan </a:t>
            </a:r>
            <a:r>
              <a:rPr lang="ru-RU" dirty="0" smtClean="0"/>
              <a:t>(</a:t>
            </a:r>
            <a:r>
              <a:rPr lang="lt-LT" dirty="0" smtClean="0"/>
              <a:t>stimuliuoja tulžies gamybą ir nutekėjimą</a:t>
            </a:r>
            <a:r>
              <a:rPr lang="ru-RU" dirty="0" smtClean="0"/>
              <a:t>, </a:t>
            </a:r>
            <a:r>
              <a:rPr lang="lt-LT" dirty="0" smtClean="0"/>
              <a:t>gerina virškinimą, padeda sumažinti cholesterolio kiekį</a:t>
            </a:r>
            <a:r>
              <a:rPr lang="ru-RU" dirty="0" smtClean="0"/>
              <a:t>)</a:t>
            </a:r>
            <a:r>
              <a:rPr lang="lt-LT" dirty="0" smtClean="0"/>
              <a:t>.</a:t>
            </a: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ru-RU" dirty="0" smtClean="0"/>
              <a:t>3) </a:t>
            </a:r>
            <a:r>
              <a:rPr lang="lt-LT" b="1" dirty="0" smtClean="0"/>
              <a:t>Juodojo riešutmedžio lapai </a:t>
            </a:r>
            <a:r>
              <a:rPr lang="ru-RU" dirty="0" smtClean="0"/>
              <a:t>(</a:t>
            </a:r>
            <a:r>
              <a:rPr lang="lt-LT" dirty="0" smtClean="0"/>
              <a:t>pasižymi antiparazitiniu ir švelniu laisvinamuoju poveikiu, padeda atkurti žarnyno gleivinės sveikatą,</a:t>
            </a:r>
            <a:r>
              <a:rPr lang="lt-LT" baseline="0" dirty="0" smtClean="0"/>
              <a:t> sumažinti cholesterolio kiekį</a:t>
            </a:r>
            <a:r>
              <a:rPr lang="ru-RU"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ru-RU" dirty="0" smtClean="0"/>
              <a:t>4) </a:t>
            </a:r>
            <a:r>
              <a:rPr lang="lt-LT" b="1" dirty="0" smtClean="0"/>
              <a:t>Papaya</a:t>
            </a:r>
            <a:r>
              <a:rPr lang="lt-LT" b="1" baseline="0" dirty="0" smtClean="0"/>
              <a:t> </a:t>
            </a:r>
            <a:r>
              <a:rPr lang="ru-RU" dirty="0" smtClean="0"/>
              <a:t>(</a:t>
            </a:r>
            <a:r>
              <a:rPr lang="lt-LT" dirty="0" smtClean="0"/>
              <a:t>padeda skaidyti baltymus</a:t>
            </a:r>
            <a:r>
              <a:rPr lang="ru-RU" dirty="0" smtClean="0"/>
              <a:t>, </a:t>
            </a:r>
            <a:r>
              <a:rPr lang="lt-LT" dirty="0" smtClean="0"/>
              <a:t>aktyvina žarnyno darbą, mažina gleivinių dirglumą ir greitina jų atsistatymą</a:t>
            </a:r>
            <a:r>
              <a:rPr lang="ru-RU"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ru-RU" dirty="0" smtClean="0"/>
              <a:t>5) </a:t>
            </a:r>
            <a:r>
              <a:rPr lang="lt-LT" b="1" dirty="0" smtClean="0"/>
              <a:t>Coral Alfa (liucerna)</a:t>
            </a:r>
            <a:r>
              <a:rPr lang="ru-RU" b="1" dirty="0" smtClean="0"/>
              <a:t> </a:t>
            </a:r>
            <a:r>
              <a:rPr lang="ru-RU" dirty="0" smtClean="0"/>
              <a:t>(</a:t>
            </a:r>
            <a:r>
              <a:rPr lang="lt-LT" dirty="0" smtClean="0"/>
              <a:t>valo žarnyno mikrogaurelius ir tuo pačiu metu yra mineralų, aminorūgščių ir vitaminų šaltinis</a:t>
            </a:r>
            <a:r>
              <a:rPr lang="ru-RU"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ru-RU" dirty="0" smtClean="0"/>
              <a:t>6) </a:t>
            </a:r>
            <a:r>
              <a:rPr lang="lt-LT" b="1" dirty="0" smtClean="0"/>
              <a:t>Coral Lecithin </a:t>
            </a:r>
            <a:r>
              <a:rPr lang="ru-RU" dirty="0" smtClean="0"/>
              <a:t>(</a:t>
            </a:r>
            <a:r>
              <a:rPr lang="lt-LT" dirty="0" smtClean="0"/>
              <a:t>būtinas pažeistų ląstelių atstatymui</a:t>
            </a:r>
            <a:r>
              <a:rPr lang="lt-LT" baseline="0" dirty="0" smtClean="0"/>
              <a:t> ir atsinaujinimui, tarp jų ir limfocitams bei makrofagams </a:t>
            </a:r>
            <a:r>
              <a:rPr lang="ru-RU" dirty="0" smtClean="0"/>
              <a:t>– </a:t>
            </a:r>
            <a:r>
              <a:rPr lang="lt-LT" dirty="0" smtClean="0"/>
              <a:t>imuninės sistemos ląstelėms, taip pat kepenų ląstelėms</a:t>
            </a:r>
            <a:r>
              <a:rPr lang="ru-RU"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ru-RU" dirty="0" smtClean="0"/>
              <a:t>7)</a:t>
            </a:r>
            <a:r>
              <a:rPr lang="ru-RU" baseline="0" dirty="0" smtClean="0"/>
              <a:t> </a:t>
            </a:r>
            <a:r>
              <a:rPr lang="lt-LT" b="1" dirty="0" smtClean="0"/>
              <a:t>Coral Burdock Root (varnalėša)</a:t>
            </a:r>
            <a:r>
              <a:rPr lang="ru-RU" b="1" dirty="0" smtClean="0"/>
              <a:t> </a:t>
            </a:r>
            <a:r>
              <a:rPr lang="ru-RU" dirty="0" smtClean="0"/>
              <a:t>(</a:t>
            </a:r>
            <a:r>
              <a:rPr lang="lt-LT" dirty="0" smtClean="0"/>
              <a:t>dalyvauja inkstų, kepenų, tulžies pūslės detoksikacijoje</a:t>
            </a:r>
            <a:r>
              <a:rPr lang="ru-RU"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ru-RU" dirty="0" smtClean="0"/>
              <a:t>8)</a:t>
            </a:r>
            <a:r>
              <a:rPr lang="ru-RU" baseline="0" dirty="0" smtClean="0"/>
              <a:t> </a:t>
            </a:r>
            <a:r>
              <a:rPr lang="lt-LT" b="1" dirty="0" smtClean="0"/>
              <a:t>Caskara Sagrada (amerikinis šaltekšnis)</a:t>
            </a:r>
            <a:r>
              <a:rPr lang="ru-RU" b="1" dirty="0" smtClean="0"/>
              <a:t> </a:t>
            </a:r>
            <a:r>
              <a:rPr lang="ru-RU" dirty="0" smtClean="0"/>
              <a:t>(</a:t>
            </a:r>
            <a:r>
              <a:rPr lang="lt-LT" dirty="0" smtClean="0"/>
              <a:t>švelniai veikianti laisvinamoji priemonė, kuri padeda sureguliuoti tuštinimąsi</a:t>
            </a:r>
            <a:r>
              <a:rPr lang="ru-RU"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ru-RU" dirty="0" smtClean="0"/>
              <a:t>9) </a:t>
            </a:r>
            <a:r>
              <a:rPr lang="lt-LT" b="1" dirty="0" smtClean="0"/>
              <a:t>Coral Carnitine </a:t>
            </a:r>
            <a:r>
              <a:rPr lang="ru-RU" dirty="0" smtClean="0"/>
              <a:t>(</a:t>
            </a:r>
            <a:r>
              <a:rPr lang="lt-LT" dirty="0" smtClean="0"/>
              <a:t>pagreitina riebalų skaidymą ir energijos (kuri reikalinga dideliam gyvybiniam aktyvumui) iš jų gavimą; </a:t>
            </a:r>
            <a:r>
              <a:rPr lang="lt-LT" sz="1200" b="0" i="0" kern="1200" dirty="0" smtClean="0">
                <a:solidFill>
                  <a:schemeClr val="tx1"/>
                </a:solidFill>
                <a:effectLst/>
                <a:latin typeface="+mn-lt"/>
                <a:ea typeface="+mn-ea"/>
                <a:cs typeface="+mn-cs"/>
              </a:rPr>
              <a:t>taip pat padeda pašalinti iš organizmo toksinius junginius ir taip užkirsti kelią jų kaupimuisi</a:t>
            </a:r>
            <a:r>
              <a:rPr lang="ru-RU" sz="1200" b="0" i="0" kern="1200" dirty="0" smtClean="0">
                <a:solidFill>
                  <a:schemeClr val="tx1"/>
                </a:solidFill>
                <a:effectLst/>
                <a:latin typeface="+mn-lt"/>
                <a:ea typeface="+mn-ea"/>
                <a:cs typeface="+mn-cs"/>
              </a:rPr>
              <a:t>). </a:t>
            </a:r>
            <a:br>
              <a:rPr lang="ru-RU" sz="1200" b="0" i="0" kern="1200" dirty="0" smtClean="0">
                <a:solidFill>
                  <a:schemeClr val="tx1"/>
                </a:solidFill>
                <a:effectLst/>
                <a:latin typeface="+mn-lt"/>
                <a:ea typeface="+mn-ea"/>
                <a:cs typeface="+mn-cs"/>
              </a:rPr>
            </a:br>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r>
              <a:rPr lang="ru-RU" dirty="0" smtClean="0"/>
              <a:t/>
            </a:r>
            <a:br>
              <a:rPr lang="ru-RU" dirty="0" smtClean="0"/>
            </a:b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17</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b="0" cap="all" baseline="0" dirty="0" smtClean="0"/>
              <a:t>2 </a:t>
            </a:r>
            <a:r>
              <a:rPr lang="lt-LT" b="0" cap="all" baseline="0" dirty="0" smtClean="0"/>
              <a:t>etapas </a:t>
            </a:r>
            <a:r>
              <a:rPr lang="ru-RU" b="0" cap="all" baseline="0" dirty="0" smtClean="0"/>
              <a:t>– </a:t>
            </a:r>
            <a:r>
              <a:rPr lang="lt-LT" b="0" cap="all" baseline="0" dirty="0" smtClean="0"/>
              <a:t>DARBO NORMALIZAVIMAS.</a:t>
            </a:r>
            <a:endParaRPr lang="ru-RU" b="0" cap="all"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ru-RU" b="0" cap="all"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lt-LT" b="0" dirty="0" smtClean="0"/>
              <a:t>Šio etapo užduotis </a:t>
            </a:r>
            <a:r>
              <a:rPr lang="ru-RU" b="0" dirty="0" smtClean="0"/>
              <a:t>– </a:t>
            </a:r>
            <a:r>
              <a:rPr lang="lt-LT" b="0" dirty="0" smtClean="0"/>
              <a:t>sugrąžinti žarnyno mikrobiomą į</a:t>
            </a:r>
            <a:r>
              <a:rPr lang="lt-LT" b="0" baseline="0" dirty="0" smtClean="0"/>
              <a:t> normalią būklę</a:t>
            </a:r>
            <a:r>
              <a:rPr lang="ru-RU" b="0" baseline="0" dirty="0" smtClean="0"/>
              <a:t>, </a:t>
            </a:r>
            <a:r>
              <a:rPr lang="lt-LT" b="0" baseline="0" dirty="0" smtClean="0"/>
              <a:t>kurioje įvairių grupių mikroorganizmai yra </a:t>
            </a:r>
            <a:r>
              <a:rPr lang="lt-LT" dirty="0" smtClean="0"/>
              <a:t>pusiausvyroje</a:t>
            </a:r>
            <a:r>
              <a:rPr lang="lt-LT" baseline="0" dirty="0" smtClean="0"/>
              <a:t> ir reguliuoja, palaiko teisingą vienas kito augimą. </a:t>
            </a: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lt-LT" b="0" dirty="0" smtClean="0"/>
              <a:t>Tuo tikslu į 2-ą etapą yra įtraukti produktai, padedantys atkurti reikiamą gerųjų bakterijų skaičių,</a:t>
            </a:r>
            <a:r>
              <a:rPr lang="lt-LT" b="0" baseline="0" dirty="0" smtClean="0"/>
              <a:t> taip pat tie produktai, kurie optimizuoja virškinimą ir reguliuoja fermentų sintezę</a:t>
            </a:r>
            <a:r>
              <a:rPr lang="ru-RU" b="0" baseline="0" dirty="0" smtClean="0"/>
              <a:t>.</a:t>
            </a: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lt-LT" dirty="0" smtClean="0"/>
              <a:t>Tai labai svarbus sveikatinimo proceso etapas, nuo kurio priklauso maistinių medžiagų žarnyne įsisavinimas ir energijos gamyba.</a:t>
            </a:r>
            <a:r>
              <a:rPr lang="ru-RU"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lt-LT" b="0" dirty="0" smtClean="0"/>
              <a:t>PRODUKTAI, NAUDOJAMI ANTRAME ETAPE</a:t>
            </a:r>
            <a:r>
              <a:rPr lang="ru-RU" dirty="0" smtClean="0"/>
              <a:t>: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Super-Flora</a:t>
            </a:r>
            <a:endParaRPr lang="ru-RU" dirty="0" smtClean="0"/>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Zaferan </a:t>
            </a:r>
            <a:endParaRPr lang="ru-RU" dirty="0" smtClean="0"/>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Coral Lecithin </a:t>
            </a:r>
            <a:endParaRPr lang="ru-RU" b="1" dirty="0" smtClean="0"/>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Assimilator </a:t>
            </a:r>
            <a:r>
              <a:rPr lang="ru-RU" dirty="0" smtClean="0"/>
              <a:t>(</a:t>
            </a:r>
            <a:r>
              <a:rPr lang="lt-LT" dirty="0" smtClean="0"/>
              <a:t>augalinės kilmės fermentų kompleksas; gerina virškinimą ir maistinių medžiagų įsisavinimą</a:t>
            </a:r>
            <a:r>
              <a:rPr lang="ru-RU" dirty="0" smtClean="0"/>
              <a:t>. </a:t>
            </a:r>
            <a:r>
              <a:rPr lang="lt-LT" dirty="0" smtClean="0"/>
              <a:t>Vitaminai </a:t>
            </a:r>
            <a:r>
              <a:rPr lang="ru-RU" dirty="0" smtClean="0"/>
              <a:t>А </a:t>
            </a:r>
            <a:r>
              <a:rPr lang="lt-LT" dirty="0" smtClean="0"/>
              <a:t>ir </a:t>
            </a:r>
            <a:r>
              <a:rPr lang="ru-RU" dirty="0" smtClean="0"/>
              <a:t>D </a:t>
            </a:r>
            <a:r>
              <a:rPr lang="lt-LT" dirty="0" smtClean="0"/>
              <a:t>padeda atsistatyti virškinamojo trakto gleivinėms</a:t>
            </a:r>
            <a:r>
              <a:rPr lang="lt-LT" baseline="0" dirty="0" smtClean="0"/>
              <a:t>,</a:t>
            </a:r>
            <a:r>
              <a:rPr lang="ru-RU" dirty="0" smtClean="0"/>
              <a:t> </a:t>
            </a:r>
            <a:r>
              <a:rPr lang="lt-LT" dirty="0" smtClean="0"/>
              <a:t>vitaminas </a:t>
            </a:r>
            <a:r>
              <a:rPr lang="ru-RU" dirty="0" smtClean="0"/>
              <a:t>D </a:t>
            </a:r>
            <a:r>
              <a:rPr lang="lt-LT" dirty="0" smtClean="0"/>
              <a:t>reguliuoja virškinimo fermentų ir hormonų sintezę</a:t>
            </a:r>
            <a:r>
              <a:rPr lang="ru-RU" dirty="0" smtClean="0"/>
              <a:t>).</a:t>
            </a:r>
            <a:endParaRPr lang="ru-RU" b="1" dirty="0" smtClean="0"/>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Coral Artichoke </a:t>
            </a:r>
            <a:r>
              <a:rPr lang="ru-RU" dirty="0" smtClean="0"/>
              <a:t>(</a:t>
            </a:r>
            <a:r>
              <a:rPr lang="lt-LT" dirty="0" smtClean="0"/>
              <a:t>jo sudėtyje – geriausi iš hepatoprotektorių;</a:t>
            </a:r>
            <a:r>
              <a:rPr lang="lt-LT" baseline="0" dirty="0" smtClean="0"/>
              <a:t> </a:t>
            </a:r>
            <a:r>
              <a:rPr lang="lt-LT" dirty="0" smtClean="0"/>
              <a:t>gerina kepenų ir tulžies latakų sveikatą</a:t>
            </a:r>
            <a:r>
              <a:rPr lang="ru-RU"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ru-RU" b="1" dirty="0" smtClean="0"/>
              <a:t>6) </a:t>
            </a:r>
            <a:r>
              <a:rPr lang="lt-LT" b="1" dirty="0" smtClean="0"/>
              <a:t>Coral </a:t>
            </a:r>
            <a:r>
              <a:rPr lang="ru-RU" b="1" dirty="0" smtClean="0"/>
              <a:t>Ма</a:t>
            </a:r>
            <a:r>
              <a:rPr lang="lt-LT" b="1" dirty="0" smtClean="0"/>
              <a:t>gnesium</a:t>
            </a:r>
            <a:r>
              <a:rPr lang="lt-LT" b="1" baseline="0" dirty="0" smtClean="0"/>
              <a:t> </a:t>
            </a:r>
            <a:r>
              <a:rPr lang="ru-RU" dirty="0" smtClean="0"/>
              <a:t>(</a:t>
            </a:r>
            <a:r>
              <a:rPr lang="lt-LT" dirty="0" smtClean="0"/>
              <a:t>normalizuoja žarnyno peristaltiką</a:t>
            </a:r>
            <a:r>
              <a:rPr lang="ru-RU" baseline="0" dirty="0" smtClean="0"/>
              <a:t>, </a:t>
            </a:r>
            <a:r>
              <a:rPr lang="lt-LT" baseline="0" dirty="0" smtClean="0"/>
              <a:t>tulžies pūslės ir šlapimo pūslės būklę, gerina maisto medžiagų, vitaminų ir mineralų įsisavinimą, aktyvina energijos gamybą</a:t>
            </a:r>
            <a:r>
              <a:rPr lang="ru-RU"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ru-RU" b="1" dirty="0" smtClean="0"/>
              <a:t>7)</a:t>
            </a:r>
            <a:r>
              <a:rPr lang="ru-RU" b="1" baseline="0" dirty="0" smtClean="0"/>
              <a:t> </a:t>
            </a:r>
            <a:r>
              <a:rPr lang="ru-RU" b="1" dirty="0" smtClean="0"/>
              <a:t>А</a:t>
            </a:r>
            <a:r>
              <a:rPr lang="lt-LT" b="1" dirty="0" smtClean="0"/>
              <a:t>quaOx</a:t>
            </a:r>
            <a:r>
              <a:rPr lang="ru-RU" b="1" dirty="0" smtClean="0"/>
              <a:t> </a:t>
            </a:r>
            <a:r>
              <a:rPr lang="ru-RU" dirty="0" smtClean="0"/>
              <a:t>(</a:t>
            </a:r>
            <a:r>
              <a:rPr lang="lt-LT" dirty="0" smtClean="0"/>
              <a:t>augaliniai ekstraktai-antiksidantai gerina kraujagyslių būklę, reguliuoja cholesterolio</a:t>
            </a:r>
            <a:r>
              <a:rPr lang="lt-LT" baseline="0" dirty="0" smtClean="0"/>
              <a:t> lygį</a:t>
            </a:r>
            <a:r>
              <a:rPr lang="lt-LT" dirty="0" smtClean="0"/>
              <a:t>, </a:t>
            </a:r>
            <a:r>
              <a:rPr lang="lt-LT" baseline="0" dirty="0" smtClean="0"/>
              <a:t>palaiko bendrą organizmo tonusą</a:t>
            </a:r>
            <a:r>
              <a:rPr lang="ru-RU"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18</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b="0" cap="all" baseline="0" dirty="0" smtClean="0"/>
              <a:t>3 </a:t>
            </a:r>
            <a:r>
              <a:rPr lang="lt-LT" b="0" cap="all" baseline="0" dirty="0" smtClean="0"/>
              <a:t>etapas </a:t>
            </a:r>
            <a:r>
              <a:rPr lang="ru-RU" b="0" cap="all" baseline="0" dirty="0" smtClean="0"/>
              <a:t>– </a:t>
            </a:r>
            <a:r>
              <a:rPr lang="lt-LT" b="0" cap="all" baseline="0" dirty="0" smtClean="0"/>
              <a:t>ATSTATYMAS</a:t>
            </a:r>
            <a:r>
              <a:rPr lang="ru-RU" b="0" cap="all" baseline="0" dirty="0" smtClean="0"/>
              <a:t>.</a:t>
            </a: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lt-LT" dirty="0" smtClean="0"/>
              <a:t>Šiame etape susinormalizuoja virškinimo funkcijos.</a:t>
            </a:r>
            <a:r>
              <a:rPr lang="ru-RU" baseline="0" dirty="0" smtClean="0"/>
              <a:t> </a:t>
            </a:r>
            <a:r>
              <a:rPr lang="lt-LT" baseline="0" dirty="0" smtClean="0"/>
              <a:t>Toliau atsistatinėja naudingųjų bakterijų populiacija, kuri taip pat dalyvauja maisto skaidyme</a:t>
            </a:r>
            <a:r>
              <a:rPr lang="ru-RU" dirty="0" smtClean="0"/>
              <a:t>. </a:t>
            </a:r>
            <a:r>
              <a:rPr lang="lt-LT" dirty="0" smtClean="0"/>
              <a:t>Su tikslu padidinti</a:t>
            </a:r>
            <a:r>
              <a:rPr lang="lt-LT" baseline="0" dirty="0" smtClean="0"/>
              <a:t> gerųjų bakterijų skaičių ir duoti joms reikiamo maisto į programą yra įtraukti produktai, turintys daug maistinių skaidulų</a:t>
            </a:r>
            <a:r>
              <a:rPr lang="ru-RU"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lt-LT" dirty="0" smtClean="0"/>
              <a:t>Fermentai padeda kokybiškai suvirškinti maistą ir įsisavinti maistines medžagas</a:t>
            </a:r>
            <a:r>
              <a:rPr lang="ru-RU"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lt-LT" dirty="0" smtClean="0"/>
              <a:t>Organizmas gauna svarbių vitaminų ir mineralų</a:t>
            </a:r>
            <a:r>
              <a:rPr lang="ru-RU"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lt-LT" dirty="0" smtClean="0"/>
              <a:t>Aminorūgštys atstato baltymų apykaitą</a:t>
            </a:r>
            <a:r>
              <a:rPr lang="ru-RU"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lt-LT" dirty="0" smtClean="0"/>
              <a:t>Antioksidantai saugo virškinimo sistemos audinius</a:t>
            </a:r>
            <a:r>
              <a:rPr lang="lt-LT" baseline="0" dirty="0" smtClean="0"/>
              <a:t> ir padeda jiems greičiau regeneruotis</a:t>
            </a:r>
            <a:r>
              <a:rPr lang="ru-RU"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lt-LT" b="0" dirty="0" smtClean="0"/>
              <a:t>PRODUKTAI, NAUDOJAMI TREČIAME ETAPE</a:t>
            </a:r>
            <a:r>
              <a:rPr lang="ru-RU" dirty="0" smtClean="0"/>
              <a:t>: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Super-Flora</a:t>
            </a:r>
            <a:r>
              <a:rPr lang="ru-RU" dirty="0" smtClean="0"/>
              <a:t>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Papaya</a:t>
            </a:r>
            <a:r>
              <a:rPr lang="lt-LT" b="1" baseline="0" dirty="0" smtClean="0"/>
              <a:t> </a:t>
            </a:r>
            <a:endParaRPr lang="ru-RU" dirty="0" smtClean="0"/>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Coral Alfa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Coral </a:t>
            </a:r>
            <a:r>
              <a:rPr lang="ru-RU" b="1" dirty="0" smtClean="0"/>
              <a:t>Ма</a:t>
            </a:r>
            <a:r>
              <a:rPr lang="lt-LT" b="1" dirty="0" smtClean="0"/>
              <a:t>gnesium</a:t>
            </a:r>
            <a:endParaRPr lang="ru-RU" b="1" dirty="0" smtClean="0"/>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Zaferan </a:t>
            </a:r>
            <a:endParaRPr lang="ru-RU" b="1" dirty="0" smtClean="0"/>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lt-LT" b="1" dirty="0" smtClean="0"/>
              <a:t>Coral </a:t>
            </a:r>
            <a:r>
              <a:rPr lang="ru-RU" b="1" baseline="0" dirty="0" smtClean="0"/>
              <a:t>Та</a:t>
            </a:r>
            <a:r>
              <a:rPr lang="lt-LT" b="1" baseline="0" dirty="0" smtClean="0"/>
              <a:t>urine</a:t>
            </a:r>
            <a:r>
              <a:rPr lang="ru-RU" b="1" baseline="0" dirty="0" smtClean="0"/>
              <a:t> </a:t>
            </a:r>
            <a:r>
              <a:rPr lang="ru-RU" b="0" baseline="0" dirty="0" smtClean="0"/>
              <a:t>– </a:t>
            </a:r>
            <a:r>
              <a:rPr lang="lt-LT" b="0" baseline="0" dirty="0" smtClean="0"/>
              <a:t>„universali“ aminorūgštis</a:t>
            </a:r>
            <a:r>
              <a:rPr lang="ru-RU" dirty="0" smtClean="0"/>
              <a:t>, </a:t>
            </a:r>
            <a:r>
              <a:rPr lang="lt-LT" dirty="0" smtClean="0"/>
              <a:t>gyvybiškai svarbi normaliam organizmo funkcionavimui</a:t>
            </a:r>
            <a:r>
              <a:rPr lang="ru-RU" dirty="0" smtClean="0"/>
              <a:t>. </a:t>
            </a:r>
            <a:r>
              <a:rPr lang="lt-LT" dirty="0" smtClean="0"/>
              <a:t>Gerina magnio įsisavinimą</a:t>
            </a:r>
            <a:r>
              <a:rPr lang="ru-RU" dirty="0" smtClean="0"/>
              <a:t>. </a:t>
            </a:r>
            <a:r>
              <a:rPr lang="lt-LT" dirty="0" smtClean="0"/>
              <a:t>Pasižymi antioksidantinėmis savybėmis. Padeda detosikuotis kepenims</a:t>
            </a:r>
            <a:r>
              <a:rPr lang="lt-LT" baseline="0" dirty="0" smtClean="0"/>
              <a:t> ir normalizuoti tulžies išsiskyrimą, o tai taip pat gerina virškinimą.</a:t>
            </a: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ru-RU" b="1" dirty="0" smtClean="0"/>
              <a:t>7) </a:t>
            </a:r>
            <a:r>
              <a:rPr lang="lt-LT" b="1" dirty="0" smtClean="0"/>
              <a:t>Omega </a:t>
            </a:r>
            <a:r>
              <a:rPr lang="ru-RU" b="1" baseline="0" dirty="0" smtClean="0"/>
              <a:t>3/60</a:t>
            </a:r>
            <a:r>
              <a:rPr lang="ru-RU" b="0" baseline="0" dirty="0" smtClean="0"/>
              <a:t> – </a:t>
            </a:r>
            <a:r>
              <a:rPr lang="lt-LT" b="0" baseline="0" dirty="0" smtClean="0"/>
              <a:t>polinesočiosios riebalų rūgštys būtinos praktiškai visų organų ir sistemų normaliai veiklai, tarp jų ir virškinimo sistemai. </a:t>
            </a:r>
            <a:r>
              <a:rPr lang="lt-LT" baseline="0" dirty="0" smtClean="0"/>
              <a:t>Tyrėjai iš Notingemo universiteto Medicinos mokyklos ir Karališkojo koledžo Londone </a:t>
            </a:r>
            <a:r>
              <a:rPr lang="lt-LT" dirty="0" smtClean="0"/>
              <a:t>įrodė, kad PNRR teigiamai</a:t>
            </a:r>
            <a:r>
              <a:rPr lang="lt-LT" baseline="0" dirty="0" smtClean="0"/>
              <a:t> veikia žarnyno mikrobiomo biologinę įvairovę.</a:t>
            </a: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8</a:t>
            </a:r>
            <a:r>
              <a:rPr lang="ru-RU" b="1" dirty="0" smtClean="0"/>
              <a:t>)</a:t>
            </a:r>
            <a:r>
              <a:rPr lang="ru-RU" b="1" baseline="0" dirty="0" smtClean="0"/>
              <a:t> </a:t>
            </a:r>
            <a:r>
              <a:rPr lang="lt-LT" b="1" baseline="0" dirty="0" smtClean="0"/>
              <a:t>MSM </a:t>
            </a:r>
            <a:r>
              <a:rPr lang="ru-RU" b="1" baseline="0" dirty="0" smtClean="0"/>
              <a:t>– </a:t>
            </a:r>
            <a:r>
              <a:rPr lang="lt-LT" b="0" baseline="0" dirty="0" smtClean="0"/>
              <a:t>sieros šaltinis. Sieros organizme su amžiumi vis mažėja</a:t>
            </a:r>
            <a:r>
              <a:rPr lang="ru-RU" b="0" baseline="0" dirty="0" smtClean="0"/>
              <a:t>. </a:t>
            </a:r>
            <a:r>
              <a:rPr lang="lt-LT" b="0" baseline="0" dirty="0" smtClean="0"/>
              <a:t>Tuo tarpu siera yra būtina nuolatiniam gleivinės ląstelių atsinaujinimui, juk</a:t>
            </a:r>
            <a:r>
              <a:rPr lang="ru-RU" sz="1200" b="0" i="0"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jų regeneracijos greitis siekia </a:t>
            </a:r>
            <a:r>
              <a:rPr lang="ru-RU" sz="1200" b="0" i="0" kern="1200" baseline="0" dirty="0" smtClean="0">
                <a:solidFill>
                  <a:schemeClr val="tx1"/>
                </a:solidFill>
                <a:effectLst/>
                <a:latin typeface="+mn-lt"/>
                <a:ea typeface="+mn-ea"/>
                <a:cs typeface="+mn-cs"/>
              </a:rPr>
              <a:t>1 </a:t>
            </a:r>
            <a:r>
              <a:rPr lang="lt-LT" sz="1200" b="0" i="0" kern="1200" baseline="0" dirty="0" smtClean="0">
                <a:solidFill>
                  <a:schemeClr val="tx1"/>
                </a:solidFill>
                <a:effectLst/>
                <a:latin typeface="+mn-lt"/>
                <a:ea typeface="+mn-ea"/>
                <a:cs typeface="+mn-cs"/>
              </a:rPr>
              <a:t>mln. ląstelių per min.</a:t>
            </a:r>
            <a:r>
              <a:rPr lang="ru-RU" sz="1200" b="0" i="0" kern="1200" baseline="0" dirty="0" smtClean="0">
                <a:solidFill>
                  <a:schemeClr val="tx1"/>
                </a:solidFill>
                <a:effectLst/>
                <a:latin typeface="+mn-lt"/>
                <a:ea typeface="+mn-ea"/>
                <a:cs typeface="+mn-cs"/>
              </a:rPr>
              <a:t> </a:t>
            </a:r>
            <a:endParaRPr lang="ru-RU"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9</a:t>
            </a:r>
            <a:r>
              <a:rPr lang="ru-RU" b="1" dirty="0" smtClean="0"/>
              <a:t>) </a:t>
            </a:r>
            <a:r>
              <a:rPr lang="lt-LT" b="1" dirty="0" smtClean="0"/>
              <a:t>Spirulina </a:t>
            </a:r>
            <a:r>
              <a:rPr lang="ru-RU" b="1" baseline="0" dirty="0" smtClean="0"/>
              <a:t>– </a:t>
            </a:r>
            <a:r>
              <a:rPr lang="lt-LT" b="0" baseline="0" dirty="0" smtClean="0"/>
              <a:t>lengvai įsisavinamų aminorūgščių (kurios, be visa ko, reikalingos ir virškinimo fermentų sintezei) šaltinis</a:t>
            </a:r>
            <a:r>
              <a:rPr lang="ru-RU" b="0" baseline="0" dirty="0" smtClean="0"/>
              <a:t>.</a:t>
            </a: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19</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t-LT" sz="1000" baseline="0" dirty="0" smtClean="0"/>
              <a:t>Daugiau nei prieš </a:t>
            </a:r>
            <a:r>
              <a:rPr lang="ru-RU" sz="1000" baseline="0" dirty="0" smtClean="0"/>
              <a:t>2000 </a:t>
            </a:r>
            <a:r>
              <a:rPr lang="lt-LT" sz="1000" baseline="0" dirty="0" smtClean="0"/>
              <a:t>metų žymusis senovės graikų gydytojas Hipokratas</a:t>
            </a:r>
            <a:r>
              <a:rPr lang="ru-RU" sz="1000" baseline="0" dirty="0" smtClean="0"/>
              <a:t>, </a:t>
            </a:r>
            <a:r>
              <a:rPr lang="lt-LT" sz="1000" baseline="0" dirty="0" smtClean="0"/>
              <a:t>vienas iš medicinos mokslo pagrindų kūrėjų, pasakė: „Visos ligos prasideda žarnyne“.</a:t>
            </a:r>
          </a:p>
          <a:p>
            <a:endParaRPr lang="ru-RU" sz="1000" baseline="0" dirty="0" smtClean="0"/>
          </a:p>
          <a:p>
            <a:endParaRPr lang="ru-RU" sz="1000" baseline="0" dirty="0" smtClean="0"/>
          </a:p>
          <a:p>
            <a:endParaRPr lang="ru-RU" sz="1000" baseline="0" dirty="0" smtClean="0"/>
          </a:p>
          <a:p>
            <a:endParaRPr lang="ru-RU" sz="1000" baseline="0" dirty="0" smtClean="0"/>
          </a:p>
          <a:p>
            <a:endParaRPr lang="ru-RU" sz="1000" baseline="0" dirty="0" smtClean="0"/>
          </a:p>
          <a:p>
            <a:endParaRPr lang="ru-RU" sz="1000" baseline="0" dirty="0" smtClean="0"/>
          </a:p>
          <a:p>
            <a:endParaRPr lang="ru-RU" sz="1000" baseline="0" dirty="0" smtClean="0"/>
          </a:p>
          <a:p>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2</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t-LT" sz="1200" b="1" kern="1200" baseline="0" dirty="0" smtClean="0">
                <a:solidFill>
                  <a:schemeClr val="tx1"/>
                </a:solidFill>
                <a:effectLst/>
                <a:latin typeface="+mn-lt"/>
                <a:ea typeface="+mn-ea"/>
                <a:cs typeface="+mn-cs"/>
              </a:rPr>
              <a:t>Vanduo </a:t>
            </a:r>
            <a:r>
              <a:rPr lang="ru-RU" sz="1200" b="1" kern="1200" baseline="0" dirty="0" smtClean="0">
                <a:solidFill>
                  <a:schemeClr val="tx1"/>
                </a:solidFill>
                <a:effectLst/>
                <a:latin typeface="+mn-lt"/>
                <a:ea typeface="+mn-ea"/>
                <a:cs typeface="+mn-cs"/>
              </a:rPr>
              <a:t>– </a:t>
            </a:r>
            <a:r>
              <a:rPr lang="lt-LT" sz="1200" b="1" kern="1200" baseline="0" dirty="0" smtClean="0">
                <a:solidFill>
                  <a:schemeClr val="tx1"/>
                </a:solidFill>
                <a:effectLst/>
                <a:latin typeface="+mn-lt"/>
                <a:ea typeface="+mn-ea"/>
                <a:cs typeface="+mn-cs"/>
              </a:rPr>
              <a:t>vienas iš svarbiausių visų trijų programos „Sveikas žarnynas“ etapų komponentų.</a:t>
            </a:r>
            <a:r>
              <a:rPr lang="ru-RU" sz="1200" b="1"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mn-lt"/>
                <a:ea typeface="+mn-ea"/>
                <a:cs typeface="+mn-cs"/>
              </a:rPr>
              <a:t>Jis būtinas vandens ir druskų apykaitos normalizavimui, rūgščių ir šarmų pusiausvyros palaikymui, virškinamojo trakto normaliam darbui</a:t>
            </a:r>
            <a:r>
              <a:rPr lang="ru-RU" sz="1200" kern="1200" baseline="0" dirty="0" smtClean="0">
                <a:solidFill>
                  <a:schemeClr val="tx1"/>
                </a:solidFill>
                <a:effectLst/>
                <a:latin typeface="+mn-lt"/>
                <a:ea typeface="+mn-ea"/>
                <a:cs typeface="+mn-cs"/>
              </a:rPr>
              <a:t>. </a:t>
            </a:r>
            <a:endParaRPr lang="lt-LT"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mn-lt"/>
                <a:ea typeface="+mn-ea"/>
                <a:cs typeface="+mn-cs"/>
              </a:rPr>
              <a:t>Vanduo iš krano </a:t>
            </a:r>
            <a:r>
              <a:rPr lang="ru-RU" sz="1200" kern="1200" baseline="0" dirty="0" smtClean="0">
                <a:solidFill>
                  <a:schemeClr val="tx1"/>
                </a:solidFill>
                <a:effectLst/>
                <a:latin typeface="+mn-lt"/>
                <a:ea typeface="+mn-ea"/>
                <a:cs typeface="+mn-cs"/>
              </a:rPr>
              <a:t>– </a:t>
            </a:r>
            <a:r>
              <a:rPr lang="lt-LT" sz="1200" kern="1200" baseline="0" dirty="0" smtClean="0">
                <a:solidFill>
                  <a:schemeClr val="tx1"/>
                </a:solidFill>
                <a:effectLst/>
                <a:latin typeface="+mn-lt"/>
                <a:ea typeface="+mn-ea"/>
                <a:cs typeface="+mn-cs"/>
              </a:rPr>
              <a:t>ne pats geriausias variantas. Puikus pasirinkimas norintiems pagerinti bet kokio švaraus, negazuoto vandens kokybę, yra naudoti mineralinę kompoziciją </a:t>
            </a:r>
            <a:r>
              <a:rPr lang="lt-LT" sz="1200" i="1" kern="1200" baseline="0" dirty="0" smtClean="0">
                <a:solidFill>
                  <a:schemeClr val="tx1"/>
                </a:solidFill>
                <a:effectLst/>
                <a:latin typeface="+mn-lt"/>
                <a:ea typeface="+mn-ea"/>
                <a:cs typeface="+mn-cs"/>
              </a:rPr>
              <a:t>Coral-Mine</a:t>
            </a:r>
            <a:r>
              <a:rPr lang="lt-LT" sz="1200" kern="1200" baseline="0" dirty="0" smtClean="0">
                <a:solidFill>
                  <a:schemeClr val="tx1"/>
                </a:solidFill>
                <a:effectLst/>
                <a:latin typeface="+mn-lt"/>
                <a:ea typeface="+mn-ea"/>
                <a:cs typeface="+mn-cs"/>
              </a:rPr>
              <a:t>.</a:t>
            </a: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mn-lt"/>
                <a:ea typeface="+mn-ea"/>
                <a:cs typeface="+mn-cs"/>
              </a:rPr>
              <a:t>Programos metu kasdien reikia išgerti ne mažiau kaip </a:t>
            </a:r>
            <a:r>
              <a:rPr lang="ru-RU" sz="1200" kern="1200" baseline="0" dirty="0" smtClean="0">
                <a:solidFill>
                  <a:schemeClr val="tx1"/>
                </a:solidFill>
                <a:effectLst/>
                <a:latin typeface="+mn-lt"/>
                <a:ea typeface="+mn-ea"/>
                <a:cs typeface="+mn-cs"/>
              </a:rPr>
              <a:t>1,5 </a:t>
            </a:r>
            <a:r>
              <a:rPr lang="lt-LT" sz="1200" kern="1200" baseline="0" dirty="0" smtClean="0">
                <a:solidFill>
                  <a:schemeClr val="tx1"/>
                </a:solidFill>
                <a:effectLst/>
                <a:latin typeface="+mn-lt"/>
                <a:ea typeface="+mn-ea"/>
                <a:cs typeface="+mn-cs"/>
              </a:rPr>
              <a:t>l vandens su </a:t>
            </a:r>
            <a:r>
              <a:rPr lang="lt-LT" sz="1200" i="1" kern="1200" baseline="0" dirty="0" smtClean="0">
                <a:solidFill>
                  <a:schemeClr val="tx1"/>
                </a:solidFill>
                <a:effectLst/>
                <a:latin typeface="+mn-lt"/>
                <a:ea typeface="+mn-ea"/>
                <a:cs typeface="+mn-cs"/>
              </a:rPr>
              <a:t>Coral-Mine. </a:t>
            </a:r>
            <a:r>
              <a:rPr lang="lt-LT" sz="1200" i="0" kern="1200" baseline="0" dirty="0" smtClean="0">
                <a:solidFill>
                  <a:schemeClr val="tx1"/>
                </a:solidFill>
                <a:effectLst/>
                <a:latin typeface="+mn-lt"/>
                <a:ea typeface="+mn-ea"/>
                <a:cs typeface="+mn-cs"/>
              </a:rPr>
              <a:t>Jį reikia gerti pusvalandį prieš valgį ir praėjus 1,5–2 val. po valgio.</a:t>
            </a:r>
            <a:endParaRPr lang="ru-RU" sz="1200" i="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20</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mn-lt"/>
                <a:ea typeface="+mn-ea"/>
                <a:cs typeface="+mn-cs"/>
              </a:rPr>
              <a:t>Kaip matote, į „Sveiko žarnyno“ programą įeina </a:t>
            </a:r>
            <a:r>
              <a:rPr lang="ru-RU" sz="1200"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8</a:t>
            </a:r>
            <a:r>
              <a:rPr lang="ru-RU" sz="1200" kern="120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Coral Club</a:t>
            </a:r>
            <a:r>
              <a:rPr lang="lt-LT" sz="1200" i="1" kern="1200" baseline="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produktų</a:t>
            </a:r>
            <a:r>
              <a:rPr lang="ru-RU" sz="1200" kern="1200" baseline="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mn-lt"/>
                <a:ea typeface="+mn-ea"/>
                <a:cs typeface="+mn-cs"/>
              </a:rPr>
              <a:t>Atkreipkite dėmesį</a:t>
            </a:r>
            <a:r>
              <a:rPr lang="ru-RU" sz="1200" kern="1200" baseline="0" dirty="0" smtClean="0">
                <a:solidFill>
                  <a:schemeClr val="tx1"/>
                </a:solidFill>
                <a:effectLst/>
                <a:latin typeface="+mn-lt"/>
                <a:ea typeface="+mn-ea"/>
                <a:cs typeface="+mn-cs"/>
              </a:rPr>
              <a:t>: </a:t>
            </a:r>
            <a:r>
              <a:rPr lang="lt-LT" sz="1200" kern="1200" baseline="0" dirty="0" smtClean="0">
                <a:solidFill>
                  <a:schemeClr val="tx1"/>
                </a:solidFill>
                <a:effectLst/>
                <a:latin typeface="+mn-lt"/>
                <a:ea typeface="+mn-ea"/>
                <a:cs typeface="+mn-cs"/>
              </a:rPr>
              <a:t>norėdami įsigyti jų atskirai, turėtumėte mokėti daug brangiau</a:t>
            </a:r>
            <a:r>
              <a:rPr lang="ru-RU" sz="1200" kern="1200" baseline="0" dirty="0" smtClean="0">
                <a:solidFill>
                  <a:schemeClr val="tx1"/>
                </a:solidFill>
                <a:effectLst/>
                <a:latin typeface="+mn-lt"/>
                <a:ea typeface="+mn-ea"/>
                <a:cs typeface="+mn-cs"/>
              </a:rPr>
              <a:t>!</a:t>
            </a:r>
            <a:br>
              <a:rPr lang="ru-RU" sz="1200" kern="1200" baseline="0" dirty="0" smtClean="0">
                <a:solidFill>
                  <a:schemeClr val="tx1"/>
                </a:solidFill>
                <a:effectLst/>
                <a:latin typeface="+mn-lt"/>
                <a:ea typeface="+mn-ea"/>
                <a:cs typeface="+mn-cs"/>
              </a:rPr>
            </a:b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mn-lt"/>
                <a:ea typeface="+mn-ea"/>
                <a:cs typeface="+mn-cs"/>
              </a:rPr>
              <a:t>Programa „Sveikas žarnynas“ dar ir apsimoka</a:t>
            </a:r>
            <a:r>
              <a:rPr lang="ru-RU" sz="1200" kern="1200" baseline="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21</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t-LT" sz="1200" u="sng" baseline="0" dirty="0" smtClean="0"/>
              <a:t>Viskas</a:t>
            </a:r>
            <a:r>
              <a:rPr lang="lt-LT" sz="1200" baseline="0" dirty="0" smtClean="0"/>
              <a:t>, kas būtina, </a:t>
            </a:r>
            <a:r>
              <a:rPr lang="lt-LT" sz="1200" u="sng" baseline="0" dirty="0" smtClean="0"/>
              <a:t>įskaičiuota</a:t>
            </a:r>
            <a:r>
              <a:rPr lang="ru-RU" sz="120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ru-RU" sz="1200" kern="1200" baseline="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8</a:t>
            </a:r>
            <a:r>
              <a:rPr lang="lt-LT" sz="1200" kern="1200" baseline="0" dirty="0" smtClean="0">
                <a:solidFill>
                  <a:schemeClr val="tx1"/>
                </a:solidFill>
                <a:effectLst/>
                <a:latin typeface="+mn-lt"/>
                <a:ea typeface="+mn-ea"/>
                <a:cs typeface="+mn-cs"/>
              </a:rPr>
              <a:t>-je</a:t>
            </a:r>
            <a:r>
              <a:rPr lang="ru-RU" sz="1200" kern="1200" baseline="0" dirty="0" smtClean="0">
                <a:solidFill>
                  <a:schemeClr val="tx1"/>
                </a:solidFill>
                <a:effectLst/>
                <a:latin typeface="+mn-lt"/>
                <a:ea typeface="+mn-ea"/>
                <a:cs typeface="+mn-cs"/>
              </a:rPr>
              <a:t> </a:t>
            </a:r>
            <a:r>
              <a:rPr lang="lt-LT" sz="1200" kern="1200" baseline="0" dirty="0" smtClean="0">
                <a:solidFill>
                  <a:schemeClr val="tx1"/>
                </a:solidFill>
                <a:effectLst/>
                <a:latin typeface="+mn-lt"/>
                <a:ea typeface="+mn-ea"/>
                <a:cs typeface="+mn-cs"/>
              </a:rPr>
              <a:t>produktų yra daugybė naudingų biologiškai aktyvių medžiagų</a:t>
            </a:r>
            <a:r>
              <a:rPr lang="ru-RU" sz="1200" kern="1200" baseline="0" dirty="0" smtClean="0">
                <a:solidFill>
                  <a:schemeClr val="tx1"/>
                </a:solidFill>
                <a:effectLst/>
                <a:latin typeface="+mn-lt"/>
                <a:ea typeface="+mn-ea"/>
                <a:cs typeface="+mn-cs"/>
              </a:rPr>
              <a:t>: </a:t>
            </a:r>
            <a:r>
              <a:rPr lang="lt-LT" sz="1200" kern="1200" baseline="0" dirty="0" smtClean="0">
                <a:solidFill>
                  <a:schemeClr val="tx1"/>
                </a:solidFill>
                <a:effectLst/>
                <a:latin typeface="+mn-lt"/>
                <a:ea typeface="+mn-ea"/>
                <a:cs typeface="+mn-cs"/>
              </a:rPr>
              <a:t>sveikatai palaikyti </a:t>
            </a:r>
            <a:r>
              <a:rPr lang="lt-LT" sz="1800" kern="1200" baseline="0" dirty="0" smtClean="0">
                <a:solidFill>
                  <a:srgbClr val="FF0000"/>
                </a:solidFill>
                <a:effectLst/>
                <a:latin typeface="+mn-lt"/>
                <a:ea typeface="+mn-ea"/>
                <a:cs typeface="+mn-cs"/>
              </a:rPr>
              <a:t>svarbūs vitaminai ir mineralai,</a:t>
            </a:r>
            <a:r>
              <a:rPr lang="ru-RU" sz="1800" kern="1200" baseline="0" dirty="0" smtClean="0">
                <a:solidFill>
                  <a:srgbClr val="FF0000"/>
                </a:solidFill>
                <a:effectLst/>
                <a:latin typeface="+mn-lt"/>
                <a:ea typeface="+mn-ea"/>
                <a:cs typeface="+mn-cs"/>
              </a:rPr>
              <a:t> 8 </a:t>
            </a:r>
            <a:r>
              <a:rPr lang="lt-LT" sz="1800" kern="1200" baseline="0" dirty="0" smtClean="0">
                <a:solidFill>
                  <a:srgbClr val="FF0000"/>
                </a:solidFill>
                <a:effectLst/>
                <a:latin typeface="+mn-lt"/>
                <a:ea typeface="+mn-ea"/>
                <a:cs typeface="+mn-cs"/>
              </a:rPr>
              <a:t>fermentai</a:t>
            </a:r>
            <a:r>
              <a:rPr lang="ru-RU" sz="1800" kern="1200" baseline="0" dirty="0" smtClean="0">
                <a:solidFill>
                  <a:srgbClr val="FF0000"/>
                </a:solidFill>
                <a:effectLst/>
                <a:latin typeface="+mn-lt"/>
                <a:ea typeface="+mn-ea"/>
                <a:cs typeface="+mn-cs"/>
              </a:rPr>
              <a:t>, 11 </a:t>
            </a:r>
            <a:r>
              <a:rPr lang="lt-LT" sz="1800" kern="1200" baseline="0" dirty="0" smtClean="0">
                <a:solidFill>
                  <a:srgbClr val="FF0000"/>
                </a:solidFill>
                <a:effectLst/>
                <a:latin typeface="+mn-lt"/>
                <a:ea typeface="+mn-ea"/>
                <a:cs typeface="+mn-cs"/>
              </a:rPr>
              <a:t>augalinių komponentų</a:t>
            </a:r>
            <a:r>
              <a:rPr lang="ru-RU" sz="1800" kern="1200" baseline="0" dirty="0" smtClean="0">
                <a:solidFill>
                  <a:srgbClr val="FF0000"/>
                </a:solidFill>
                <a:effectLst/>
                <a:latin typeface="+mn-lt"/>
                <a:ea typeface="+mn-ea"/>
                <a:cs typeface="+mn-cs"/>
              </a:rPr>
              <a:t>, </a:t>
            </a:r>
            <a:r>
              <a:rPr lang="lt-LT" sz="1800" kern="1200" baseline="0" dirty="0" smtClean="0">
                <a:solidFill>
                  <a:srgbClr val="FF0000"/>
                </a:solidFill>
                <a:effectLst/>
                <a:latin typeface="+mn-lt"/>
                <a:ea typeface="+mn-ea"/>
                <a:cs typeface="+mn-cs"/>
              </a:rPr>
              <a:t>PNRR, karnitinas, taurinas, probiotikai ir inulinas</a:t>
            </a:r>
            <a:r>
              <a:rPr lang="ru-RU" sz="1800" kern="1200" baseline="0" dirty="0" smtClean="0">
                <a:solidFill>
                  <a:srgbClr val="FF0000"/>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dirty="0" smtClean="0">
                <a:solidFill>
                  <a:schemeClr val="tx1"/>
                </a:solidFill>
                <a:effectLst/>
                <a:latin typeface="+mn-lt"/>
                <a:ea typeface="+mn-ea"/>
                <a:cs typeface="+mn-cs"/>
              </a:rPr>
              <a:t>Ir visi jie veikia sinergiškai, harmoningai papildydami ir sustiprindami vienas kito poveikį</a:t>
            </a:r>
            <a:r>
              <a:rPr lang="ru-RU"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mn-lt"/>
                <a:ea typeface="+mn-ea"/>
                <a:cs typeface="+mn-cs"/>
              </a:rPr>
              <a:t>Tačiau, nors į programą įeina labai daug komponentų, ji yra patogi naudoti </a:t>
            </a:r>
            <a:r>
              <a:rPr lang="ru-RU" sz="1200" kern="1200" baseline="0" dirty="0" smtClean="0">
                <a:solidFill>
                  <a:schemeClr val="tx1"/>
                </a:solidFill>
                <a:effectLst/>
                <a:latin typeface="+mn-lt"/>
                <a:ea typeface="+mn-ea"/>
                <a:cs typeface="+mn-cs"/>
              </a:rPr>
              <a:t>– </a:t>
            </a:r>
            <a:r>
              <a:rPr lang="lt-LT" sz="1200" kern="1200" baseline="0" dirty="0" smtClean="0">
                <a:solidFill>
                  <a:schemeClr val="tx1"/>
                </a:solidFill>
                <a:effectLst/>
                <a:latin typeface="+mn-lt"/>
                <a:ea typeface="+mn-ea"/>
                <a:cs typeface="+mn-cs"/>
              </a:rPr>
              <a:t>tiesiog darykite, kas parašyta instrukcijoje, laikykitės paprastų mitybos rekomendacijų ir kasdien išgerkite reikiamą kiekį vandens</a:t>
            </a:r>
            <a:r>
              <a:rPr lang="ru-RU" sz="1200" kern="1200" baseline="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22</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t-LT" sz="1200" b="1" kern="1200" baseline="0" dirty="0" smtClean="0">
                <a:solidFill>
                  <a:schemeClr val="tx1"/>
                </a:solidFill>
                <a:effectLst/>
                <a:latin typeface="+mn-lt"/>
                <a:ea typeface="+mn-ea"/>
                <a:cs typeface="+mn-cs"/>
              </a:rPr>
              <a:t>Biotinas</a:t>
            </a:r>
            <a:r>
              <a:rPr lang="ru-RU" sz="1200" b="1" kern="1200" baseline="0" dirty="0" smtClean="0">
                <a:solidFill>
                  <a:schemeClr val="tx1"/>
                </a:solidFill>
                <a:effectLst/>
                <a:latin typeface="+mn-lt"/>
                <a:ea typeface="+mn-ea"/>
                <a:cs typeface="+mn-cs"/>
              </a:rPr>
              <a:t>, </a:t>
            </a:r>
            <a:r>
              <a:rPr lang="lt-LT" sz="1200" b="1" kern="1200" baseline="0" dirty="0" smtClean="0">
                <a:solidFill>
                  <a:schemeClr val="tx1"/>
                </a:solidFill>
                <a:effectLst/>
                <a:latin typeface="+mn-lt"/>
                <a:ea typeface="+mn-ea"/>
                <a:cs typeface="+mn-cs"/>
              </a:rPr>
              <a:t>vitaminai </a:t>
            </a:r>
            <a:r>
              <a:rPr lang="ru-RU" sz="1200" b="1" kern="1200" baseline="0" dirty="0" smtClean="0">
                <a:solidFill>
                  <a:schemeClr val="tx1"/>
                </a:solidFill>
                <a:effectLst/>
                <a:latin typeface="+mn-lt"/>
                <a:ea typeface="+mn-ea"/>
                <a:cs typeface="+mn-cs"/>
              </a:rPr>
              <a:t>С, Е, А </a:t>
            </a:r>
            <a:r>
              <a:rPr lang="lt-LT" sz="1200" b="1" kern="1200" baseline="0" dirty="0" smtClean="0">
                <a:solidFill>
                  <a:schemeClr val="tx1"/>
                </a:solidFill>
                <a:effectLst/>
                <a:latin typeface="+mn-lt"/>
                <a:ea typeface="+mn-ea"/>
                <a:cs typeface="+mn-cs"/>
              </a:rPr>
              <a:t>ir </a:t>
            </a:r>
            <a:r>
              <a:rPr lang="en-US" sz="1200" b="1" kern="1200" baseline="0" dirty="0" err="1" smtClean="0">
                <a:solidFill>
                  <a:schemeClr val="tx1"/>
                </a:solidFill>
                <a:effectLst/>
                <a:latin typeface="+mn-lt"/>
                <a:ea typeface="+mn-ea"/>
                <a:cs typeface="+mn-cs"/>
              </a:rPr>
              <a:t>D</a:t>
            </a:r>
            <a:r>
              <a:rPr lang="en-US" sz="1200" b="1" kern="1200" baseline="-25000" dirty="0" err="1" smtClean="0">
                <a:solidFill>
                  <a:schemeClr val="tx1"/>
                </a:solidFill>
                <a:effectLst/>
                <a:latin typeface="+mn-lt"/>
                <a:ea typeface="+mn-ea"/>
                <a:cs typeface="+mn-cs"/>
              </a:rPr>
              <a:t>3</a:t>
            </a:r>
            <a:endParaRPr lang="ru-RU"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b="1" kern="1200" dirty="0" smtClean="0">
                <a:solidFill>
                  <a:schemeClr val="tx1"/>
                </a:solidFill>
                <a:effectLst/>
                <a:latin typeface="+mn-lt"/>
                <a:ea typeface="+mn-ea"/>
                <a:cs typeface="+mn-cs"/>
              </a:rPr>
              <a:t>Vitaminas </a:t>
            </a:r>
            <a:r>
              <a:rPr lang="ru-RU" sz="1200" b="1" kern="1200" baseline="0" dirty="0" smtClean="0">
                <a:solidFill>
                  <a:schemeClr val="tx1"/>
                </a:solidFill>
                <a:effectLst/>
                <a:latin typeface="+mn-lt"/>
                <a:ea typeface="+mn-ea"/>
                <a:cs typeface="+mn-cs"/>
              </a:rPr>
              <a:t>В7 (</a:t>
            </a:r>
            <a:r>
              <a:rPr lang="lt-LT" sz="1200" b="1" kern="1200" baseline="0" dirty="0" smtClean="0">
                <a:solidFill>
                  <a:schemeClr val="tx1"/>
                </a:solidFill>
                <a:effectLst/>
                <a:latin typeface="+mn-lt"/>
                <a:ea typeface="+mn-ea"/>
                <a:cs typeface="+mn-cs"/>
              </a:rPr>
              <a:t>biotinas</a:t>
            </a:r>
            <a:r>
              <a:rPr lang="ru-RU" sz="1200" b="1" kern="1200" baseline="0" dirty="0" smtClean="0">
                <a:solidFill>
                  <a:schemeClr val="tx1"/>
                </a:solidFill>
                <a:effectLst/>
                <a:latin typeface="+mn-lt"/>
                <a:ea typeface="+mn-ea"/>
                <a:cs typeface="+mn-cs"/>
              </a:rPr>
              <a:t>) </a:t>
            </a:r>
            <a:r>
              <a:rPr lang="lt-LT" sz="1200" kern="1200" baseline="0" dirty="0" smtClean="0">
                <a:solidFill>
                  <a:schemeClr val="tx1"/>
                </a:solidFill>
                <a:effectLst/>
                <a:latin typeface="+mn-lt"/>
                <a:ea typeface="+mn-ea"/>
                <a:cs typeface="+mn-cs"/>
              </a:rPr>
              <a:t>dažnai vadinamas grožio vitaminu, nes jis svarbus sveikai odos, plaukų, nagų būklei palaikyti.</a:t>
            </a:r>
            <a:r>
              <a:rPr lang="ru-RU"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b="1" kern="1200" dirty="0" smtClean="0">
                <a:solidFill>
                  <a:schemeClr val="tx1"/>
                </a:solidFill>
                <a:effectLst/>
                <a:latin typeface="+mn-lt"/>
                <a:ea typeface="+mn-ea"/>
                <a:cs typeface="+mn-cs"/>
              </a:rPr>
              <a:t>Vitaminas </a:t>
            </a:r>
            <a:r>
              <a:rPr lang="en-US" sz="1200" b="1" kern="1200" dirty="0" err="1" smtClean="0">
                <a:solidFill>
                  <a:schemeClr val="tx1"/>
                </a:solidFill>
                <a:effectLst/>
                <a:latin typeface="+mn-lt"/>
                <a:ea typeface="+mn-ea"/>
                <a:cs typeface="+mn-cs"/>
              </a:rPr>
              <a:t>D</a:t>
            </a:r>
            <a:r>
              <a:rPr lang="en-US" sz="1200" b="1" kern="1200" baseline="-25000" dirty="0" err="1" smtClean="0">
                <a:solidFill>
                  <a:schemeClr val="tx1"/>
                </a:solidFill>
                <a:effectLst/>
                <a:latin typeface="+mn-lt"/>
                <a:ea typeface="+mn-ea"/>
                <a:cs typeface="+mn-cs"/>
              </a:rPr>
              <a:t>3</a:t>
            </a:r>
            <a:r>
              <a:rPr lang="ru-RU" sz="1200" b="1" kern="1200" baseline="-25000" dirty="0" smtClean="0">
                <a:solidFill>
                  <a:schemeClr val="tx1"/>
                </a:solidFill>
                <a:effectLst/>
                <a:latin typeface="+mn-lt"/>
                <a:ea typeface="+mn-ea"/>
                <a:cs typeface="+mn-cs"/>
              </a:rPr>
              <a:t> </a:t>
            </a:r>
            <a:r>
              <a:rPr lang="lt-LT" sz="1200" kern="1200" dirty="0" smtClean="0">
                <a:solidFill>
                  <a:schemeClr val="tx1"/>
                </a:solidFill>
                <a:effectLst/>
                <a:latin typeface="+mn-lt"/>
                <a:ea typeface="+mn-ea"/>
                <a:cs typeface="+mn-cs"/>
              </a:rPr>
              <a:t>dalyvauja mineralų apykaitos reguliavime, nuo jo priklauso kaulų tvirtumas, gera</a:t>
            </a:r>
            <a:r>
              <a:rPr lang="lt-LT" sz="1200" kern="1200" baseline="0" dirty="0" smtClean="0">
                <a:solidFill>
                  <a:schemeClr val="tx1"/>
                </a:solidFill>
                <a:effectLst/>
                <a:latin typeface="+mn-lt"/>
                <a:ea typeface="+mn-ea"/>
                <a:cs typeface="+mn-cs"/>
              </a:rPr>
              <a:t> laikysena, dantų būklė. Pakankamas vitamino </a:t>
            </a:r>
            <a:r>
              <a:rPr lang="ru-RU" sz="1200" kern="1200" dirty="0" smtClean="0">
                <a:solidFill>
                  <a:schemeClr val="tx1"/>
                </a:solidFill>
                <a:effectLst/>
                <a:latin typeface="+mn-lt"/>
                <a:ea typeface="+mn-ea"/>
                <a:cs typeface="+mn-cs"/>
              </a:rPr>
              <a:t>D </a:t>
            </a:r>
            <a:r>
              <a:rPr lang="lt-LT" sz="1200" kern="1200" dirty="0" smtClean="0">
                <a:solidFill>
                  <a:schemeClr val="tx1"/>
                </a:solidFill>
                <a:effectLst/>
                <a:latin typeface="+mn-lt"/>
                <a:ea typeface="+mn-ea"/>
                <a:cs typeface="+mn-cs"/>
              </a:rPr>
              <a:t>kiekis reikalingas gerai</a:t>
            </a:r>
            <a:r>
              <a:rPr lang="lt-LT" sz="1200" kern="1200" baseline="0" dirty="0" smtClean="0">
                <a:solidFill>
                  <a:schemeClr val="tx1"/>
                </a:solidFill>
                <a:effectLst/>
                <a:latin typeface="+mn-lt"/>
                <a:ea typeface="+mn-ea"/>
                <a:cs typeface="+mn-cs"/>
              </a:rPr>
              <a:t> imuninės sveikatos būklei palaikyti.</a:t>
            </a:r>
            <a:r>
              <a:rPr lang="ru-RU"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b="1" kern="1200" dirty="0" smtClean="0">
                <a:solidFill>
                  <a:schemeClr val="tx1"/>
                </a:solidFill>
                <a:effectLst/>
                <a:latin typeface="+mn-lt"/>
                <a:ea typeface="+mn-ea"/>
                <a:cs typeface="+mn-cs"/>
              </a:rPr>
              <a:t>Vitaminai </a:t>
            </a:r>
            <a:r>
              <a:rPr lang="ru-RU" sz="1200" b="1" kern="1200" baseline="0" dirty="0" smtClean="0">
                <a:solidFill>
                  <a:schemeClr val="tx1"/>
                </a:solidFill>
                <a:effectLst/>
                <a:latin typeface="+mn-lt"/>
                <a:ea typeface="+mn-ea"/>
                <a:cs typeface="+mn-cs"/>
              </a:rPr>
              <a:t>А, С </a:t>
            </a:r>
            <a:r>
              <a:rPr lang="lt-LT" sz="1200" b="1" kern="1200" baseline="0" dirty="0" smtClean="0">
                <a:solidFill>
                  <a:schemeClr val="tx1"/>
                </a:solidFill>
                <a:effectLst/>
                <a:latin typeface="+mn-lt"/>
                <a:ea typeface="+mn-ea"/>
                <a:cs typeface="+mn-cs"/>
              </a:rPr>
              <a:t>ir </a:t>
            </a:r>
            <a:r>
              <a:rPr lang="ru-RU" sz="1200" b="1" kern="1200" baseline="0" dirty="0" smtClean="0">
                <a:solidFill>
                  <a:schemeClr val="tx1"/>
                </a:solidFill>
                <a:effectLst/>
                <a:latin typeface="+mn-lt"/>
                <a:ea typeface="+mn-ea"/>
                <a:cs typeface="+mn-cs"/>
              </a:rPr>
              <a:t>Е </a:t>
            </a:r>
            <a:r>
              <a:rPr lang="ru-RU" sz="1200" b="0" kern="1200" baseline="0" dirty="0" smtClean="0">
                <a:solidFill>
                  <a:schemeClr val="tx1"/>
                </a:solidFill>
                <a:effectLst/>
                <a:latin typeface="+mn-lt"/>
                <a:ea typeface="+mn-ea"/>
                <a:cs typeface="+mn-cs"/>
              </a:rPr>
              <a:t>– </a:t>
            </a:r>
            <a:r>
              <a:rPr lang="lt-LT" sz="1200" b="0" kern="1200" baseline="0" dirty="0" smtClean="0">
                <a:solidFill>
                  <a:schemeClr val="tx1"/>
                </a:solidFill>
                <a:effectLst/>
                <a:latin typeface="+mn-lt"/>
                <a:ea typeface="+mn-ea"/>
                <a:cs typeface="+mn-cs"/>
              </a:rPr>
              <a:t>stiprūs antioksidantai, didina organizmo gynybines galias, gerina medžiagų apykaitą, lėtina senėjimo procesus.</a:t>
            </a:r>
            <a:endParaRPr lang="ru-RU"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mn-lt"/>
                <a:ea typeface="+mn-ea"/>
                <a:cs typeface="+mn-cs"/>
              </a:rPr>
              <a:t>Vitaminų trūkumas atsiranda esant nesubalansuotai mitybai, rūkant, vartojant alkoholį, kavą, energetinius gėrimus</a:t>
            </a:r>
            <a:r>
              <a:rPr lang="ru-RU" sz="1200" kern="1200" baseline="0" dirty="0" smtClean="0">
                <a:solidFill>
                  <a:schemeClr val="tx1"/>
                </a:solidFill>
                <a:effectLst/>
                <a:latin typeface="+mn-lt"/>
                <a:ea typeface="+mn-ea"/>
                <a:cs typeface="+mn-cs"/>
              </a:rPr>
              <a:t>, </a:t>
            </a:r>
            <a:r>
              <a:rPr lang="lt-LT" sz="1200" kern="1200" baseline="0" dirty="0" smtClean="0">
                <a:solidFill>
                  <a:schemeClr val="tx1"/>
                </a:solidFill>
                <a:effectLst/>
                <a:latin typeface="+mn-lt"/>
                <a:ea typeface="+mn-ea"/>
                <a:cs typeface="+mn-cs"/>
              </a:rPr>
              <a:t>vartojant kai kuriuos vaistus</a:t>
            </a:r>
            <a:r>
              <a:rPr lang="ru-RU" sz="1200" kern="1200" baseline="0" dirty="0" smtClean="0">
                <a:solidFill>
                  <a:schemeClr val="tx1"/>
                </a:solidFill>
                <a:effectLst/>
                <a:latin typeface="+mn-lt"/>
                <a:ea typeface="+mn-ea"/>
                <a:cs typeface="+mn-cs"/>
              </a:rPr>
              <a:t>, </a:t>
            </a:r>
            <a:r>
              <a:rPr lang="lt-LT" sz="1200" kern="1200" baseline="0" dirty="0" smtClean="0">
                <a:solidFill>
                  <a:schemeClr val="tx1"/>
                </a:solidFill>
                <a:effectLst/>
                <a:latin typeface="+mn-lt"/>
                <a:ea typeface="+mn-ea"/>
                <a:cs typeface="+mn-cs"/>
              </a:rPr>
              <a:t>reguliariai patiriant stresą, intensyviai protiškai ar fiziškai dirbant, gyvenant nepalankiose ekologinėse sąlygose.</a:t>
            </a: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23</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t-LT" sz="1200" b="1" kern="1200" baseline="0" dirty="0" smtClean="0">
                <a:solidFill>
                  <a:schemeClr val="tx1"/>
                </a:solidFill>
                <a:effectLst/>
                <a:latin typeface="+mn-lt"/>
                <a:ea typeface="+mn-ea"/>
                <a:cs typeface="+mn-cs"/>
              </a:rPr>
              <a:t>Mineralai, įeinantys į programą</a:t>
            </a:r>
            <a:r>
              <a:rPr lang="ru-RU" sz="1200" b="1"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kern="1200" baseline="0" dirty="0" smtClean="0">
                <a:solidFill>
                  <a:schemeClr val="tx1"/>
                </a:solidFill>
                <a:effectLst/>
                <a:latin typeface="+mn-lt"/>
                <a:ea typeface="+mn-ea"/>
                <a:cs typeface="+mn-cs"/>
              </a:rPr>
              <a:t>kalcis </a:t>
            </a:r>
            <a:r>
              <a:rPr lang="lt-LT" sz="1200" b="0" kern="1200" baseline="0" dirty="0" smtClean="0">
                <a:solidFill>
                  <a:schemeClr val="tx1"/>
                </a:solidFill>
                <a:effectLst/>
                <a:latin typeface="+mn-lt"/>
                <a:ea typeface="+mn-ea"/>
                <a:cs typeface="+mn-cs"/>
              </a:rPr>
              <a:t>svarbus tvirtiems kaulams ir sveikiems sąnariams</a:t>
            </a:r>
            <a:endParaRPr lang="ru-RU"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kern="1200" baseline="0" dirty="0" smtClean="0">
                <a:solidFill>
                  <a:schemeClr val="tx1"/>
                </a:solidFill>
                <a:effectLst/>
                <a:latin typeface="+mn-lt"/>
                <a:ea typeface="+mn-ea"/>
                <a:cs typeface="+mn-cs"/>
              </a:rPr>
              <a:t>siera </a:t>
            </a:r>
            <a:r>
              <a:rPr lang="lt-LT" sz="1200" kern="1200" baseline="0" dirty="0" smtClean="0">
                <a:solidFill>
                  <a:schemeClr val="tx1"/>
                </a:solidFill>
                <a:effectLst/>
                <a:latin typeface="+mn-lt"/>
                <a:ea typeface="+mn-ea"/>
                <a:cs typeface="+mn-cs"/>
              </a:rPr>
              <a:t>odos, plaukų, nagų gerai būklei, gleivinių regeneracijai</a:t>
            </a:r>
            <a:endParaRPr lang="ru-RU"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kern="1200" baseline="0" dirty="0" smtClean="0">
                <a:solidFill>
                  <a:schemeClr val="tx1"/>
                </a:solidFill>
                <a:effectLst/>
                <a:latin typeface="+mn-lt"/>
                <a:ea typeface="+mn-ea"/>
                <a:cs typeface="+mn-cs"/>
              </a:rPr>
              <a:t>magnis </a:t>
            </a:r>
            <a:r>
              <a:rPr lang="lt-LT" sz="1200" kern="1200" baseline="0" dirty="0" smtClean="0">
                <a:solidFill>
                  <a:schemeClr val="tx1"/>
                </a:solidFill>
                <a:effectLst/>
                <a:latin typeface="+mn-lt"/>
                <a:ea typeface="+mn-ea"/>
                <a:cs typeface="+mn-cs"/>
              </a:rPr>
              <a:t>padeda atlaikyti stresą, neleidžia atsirasti traukuliams, galvos skausmui, apsaugo nuo širdies ritmo sutrikimo.</a:t>
            </a: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24</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b="1" kern="1200" baseline="0" dirty="0" smtClean="0">
                <a:solidFill>
                  <a:schemeClr val="tx1"/>
                </a:solidFill>
                <a:effectLst/>
                <a:latin typeface="+mn-lt"/>
                <a:ea typeface="+mn-ea"/>
                <a:cs typeface="+mn-cs"/>
              </a:rPr>
              <a:t>11 </a:t>
            </a:r>
            <a:r>
              <a:rPr lang="lt-LT" sz="1200" b="1" kern="1200" baseline="0" dirty="0" smtClean="0">
                <a:solidFill>
                  <a:schemeClr val="tx1"/>
                </a:solidFill>
                <a:effectLst/>
                <a:latin typeface="+mn-lt"/>
                <a:ea typeface="+mn-ea"/>
                <a:cs typeface="+mn-cs"/>
              </a:rPr>
              <a:t>augalinių komponentų</a:t>
            </a:r>
            <a:r>
              <a:rPr lang="ru-RU" sz="1200" b="1" kern="1200" baseline="0" dirty="0" smtClean="0">
                <a:solidFill>
                  <a:schemeClr val="tx1"/>
                </a:solidFill>
                <a:effectLst/>
                <a:latin typeface="+mn-lt"/>
                <a:ea typeface="+mn-ea"/>
                <a:cs typeface="+mn-cs"/>
              </a:rPr>
              <a:t>, </a:t>
            </a:r>
            <a:r>
              <a:rPr lang="lt-LT" sz="1200" b="0" kern="1200" baseline="0" dirty="0" smtClean="0">
                <a:solidFill>
                  <a:schemeClr val="tx1"/>
                </a:solidFill>
                <a:effectLst/>
                <a:latin typeface="+mn-lt"/>
                <a:ea typeface="+mn-ea"/>
                <a:cs typeface="+mn-cs"/>
              </a:rPr>
              <a:t>kurie yra naudingi virškinimo sistemai, geram jos darbui.</a:t>
            </a: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kern="1200" baseline="0" dirty="0" smtClean="0">
                <a:solidFill>
                  <a:schemeClr val="tx1"/>
                </a:solidFill>
                <a:effectLst/>
                <a:latin typeface="+mn-lt"/>
                <a:ea typeface="+mn-ea"/>
                <a:cs typeface="+mn-cs"/>
              </a:rPr>
              <a:t>Juodasis riešutmedis </a:t>
            </a:r>
            <a:r>
              <a:rPr lang="lt-LT" sz="1200" kern="1200" baseline="0" dirty="0" smtClean="0">
                <a:solidFill>
                  <a:schemeClr val="tx1"/>
                </a:solidFill>
                <a:effectLst/>
                <a:latin typeface="+mn-lt"/>
                <a:ea typeface="+mn-ea"/>
                <a:cs typeface="+mn-cs"/>
              </a:rPr>
              <a:t>kovoja su helmintais</a:t>
            </a:r>
            <a:r>
              <a:rPr lang="ru-RU"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kern="1200" baseline="0" dirty="0" smtClean="0">
                <a:solidFill>
                  <a:schemeClr val="tx1"/>
                </a:solidFill>
                <a:effectLst/>
                <a:latin typeface="+mn-lt"/>
                <a:ea typeface="+mn-ea"/>
                <a:cs typeface="+mn-cs"/>
              </a:rPr>
              <a:t>Ciberžolė </a:t>
            </a:r>
            <a:r>
              <a:rPr lang="lt-LT" sz="1200" kern="1200" baseline="0" dirty="0" smtClean="0">
                <a:solidFill>
                  <a:schemeClr val="tx1"/>
                </a:solidFill>
                <a:effectLst/>
                <a:latin typeface="+mn-lt"/>
                <a:ea typeface="+mn-ea"/>
                <a:cs typeface="+mn-cs"/>
              </a:rPr>
              <a:t>padeda kontroliuoti svorį ir normalizuoti medžiagų apykaitą</a:t>
            </a:r>
            <a:r>
              <a:rPr lang="ru-RU"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kern="1200" baseline="0" dirty="0" smtClean="0">
                <a:solidFill>
                  <a:schemeClr val="tx1"/>
                </a:solidFill>
                <a:effectLst/>
                <a:latin typeface="+mn-lt"/>
                <a:ea typeface="+mn-ea"/>
                <a:cs typeface="+mn-cs"/>
              </a:rPr>
              <a:t>Varnalėša </a:t>
            </a:r>
            <a:r>
              <a:rPr lang="ru-RU" sz="1200" b="0" kern="1200" baseline="0" dirty="0" smtClean="0">
                <a:solidFill>
                  <a:schemeClr val="tx1"/>
                </a:solidFill>
                <a:effectLst/>
                <a:latin typeface="+mn-lt"/>
                <a:ea typeface="+mn-ea"/>
                <a:cs typeface="+mn-cs"/>
              </a:rPr>
              <a:t>– </a:t>
            </a:r>
            <a:r>
              <a:rPr lang="lt-LT" sz="1200" b="0" kern="1200" baseline="0" dirty="0" smtClean="0">
                <a:solidFill>
                  <a:schemeClr val="tx1"/>
                </a:solidFill>
                <a:effectLst/>
                <a:latin typeface="+mn-lt"/>
                <a:ea typeface="+mn-ea"/>
                <a:cs typeface="+mn-cs"/>
              </a:rPr>
              <a:t>žinomas detoksikantas</a:t>
            </a:r>
            <a:r>
              <a:rPr lang="ru-RU" sz="1200" b="0" kern="1200" baseline="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b="1" dirty="0" smtClean="0"/>
              <a:t>Papajos </a:t>
            </a:r>
            <a:r>
              <a:rPr lang="ru-RU" baseline="0" dirty="0" smtClean="0"/>
              <a:t>– </a:t>
            </a:r>
            <a:r>
              <a:rPr lang="lt-LT" baseline="0" dirty="0" smtClean="0"/>
              <a:t>fermentų, padedančių suvirškinti ir geriau įsisavinti maistą, šaltinis.</a:t>
            </a:r>
            <a:endParaRPr lang="ru-RU"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b="1" baseline="0" dirty="0" smtClean="0"/>
              <a:t>Liucerna </a:t>
            </a:r>
            <a:r>
              <a:rPr lang="lt-LT" baseline="0" dirty="0" smtClean="0"/>
              <a:t>turtinga vitaminų, mineralų ir chlorofilo.</a:t>
            </a:r>
            <a:endParaRPr lang="ru-RU"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kern="1200" baseline="0" dirty="0" smtClean="0">
                <a:solidFill>
                  <a:schemeClr val="tx1"/>
                </a:solidFill>
                <a:effectLst/>
                <a:latin typeface="+mn-lt"/>
                <a:ea typeface="+mn-ea"/>
                <a:cs typeface="+mn-cs"/>
              </a:rPr>
              <a:t>Spirulina (vingrūnės) </a:t>
            </a:r>
            <a:r>
              <a:rPr lang="ru-RU" sz="1200" kern="1200" baseline="0" dirty="0" smtClean="0">
                <a:solidFill>
                  <a:schemeClr val="tx1"/>
                </a:solidFill>
                <a:effectLst/>
                <a:latin typeface="+mn-lt"/>
                <a:ea typeface="+mn-ea"/>
                <a:cs typeface="+mn-cs"/>
              </a:rPr>
              <a:t>– </a:t>
            </a:r>
            <a:r>
              <a:rPr lang="lt-LT" sz="1200" kern="1200" baseline="0" dirty="0" smtClean="0">
                <a:solidFill>
                  <a:schemeClr val="tx1"/>
                </a:solidFill>
                <a:effectLst/>
                <a:latin typeface="+mn-lt"/>
                <a:ea typeface="+mn-ea"/>
                <a:cs typeface="+mn-cs"/>
              </a:rPr>
              <a:t>vertingų aminorūgščių, mineralų ir vitaminų, tarp jų ir B12, šaltinis</a:t>
            </a:r>
            <a:r>
              <a:rPr lang="ru-RU" sz="1200" kern="1200" baseline="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b="1" baseline="0" dirty="0" smtClean="0"/>
              <a:t>Amerikinis šaltekšnis </a:t>
            </a:r>
            <a:r>
              <a:rPr lang="ru-RU" baseline="0" dirty="0" smtClean="0"/>
              <a:t>– </a:t>
            </a:r>
            <a:r>
              <a:rPr lang="lt-LT" baseline="0" dirty="0" smtClean="0"/>
              <a:t>švelniai ir saugiai laisvina vidurius</a:t>
            </a:r>
            <a:r>
              <a:rPr lang="ru-RU" baseline="0" dirty="0" smtClean="0"/>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b="1" baseline="0" dirty="0" smtClean="0"/>
              <a:t>Granatai </a:t>
            </a:r>
            <a:r>
              <a:rPr lang="lt-LT" b="0" baseline="0" dirty="0" smtClean="0"/>
              <a:t>gerina kraujodarą, didina organizmo atsparumą infekcijoms, tarp jų ir virusinėms.</a:t>
            </a:r>
            <a:endParaRPr lang="ru-RU"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b="1" baseline="0" dirty="0" smtClean="0"/>
              <a:t>Aliejinių kopūstpalmių vaisiai (</a:t>
            </a:r>
            <a:r>
              <a:rPr lang="lt-LT" b="1" i="1" baseline="0" dirty="0" smtClean="0"/>
              <a:t>asai</a:t>
            </a:r>
            <a:r>
              <a:rPr lang="lt-LT" b="1" baseline="0" dirty="0" smtClean="0"/>
              <a:t>) </a:t>
            </a:r>
            <a:r>
              <a:rPr lang="ru-RU" baseline="0" dirty="0" smtClean="0"/>
              <a:t>– </a:t>
            </a:r>
            <a:r>
              <a:rPr lang="lt-LT" baseline="0" dirty="0" smtClean="0"/>
              <a:t>galingas antioksidantas, populiarus šiuolaikinių grožio ir lieknumo priemonių komponentas</a:t>
            </a:r>
            <a:r>
              <a:rPr lang="ru-RU" baseline="0" dirty="0" smtClean="0"/>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b="1" baseline="0" dirty="0" smtClean="0"/>
              <a:t>Rozmarinas </a:t>
            </a:r>
            <a:r>
              <a:rPr lang="lt-LT" baseline="0" dirty="0" smtClean="0"/>
              <a:t>stimuliuoja skrandžio sulčių išsiskyrimą, gerina virškinimą.</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b="1" i="0" kern="1200" baseline="0" dirty="0" smtClean="0">
                <a:solidFill>
                  <a:schemeClr val="tx1"/>
                </a:solidFill>
                <a:effectLst/>
                <a:latin typeface="+mn-lt"/>
                <a:ea typeface="+mn-ea"/>
                <a:cs typeface="+mn-cs"/>
              </a:rPr>
              <a:t>Kakava </a:t>
            </a:r>
            <a:r>
              <a:rPr lang="lt-LT" sz="1200" b="0" i="0" kern="1200" dirty="0" smtClean="0">
                <a:solidFill>
                  <a:schemeClr val="tx1"/>
                </a:solidFill>
                <a:effectLst/>
                <a:latin typeface="+mn-lt"/>
                <a:ea typeface="+mn-ea"/>
                <a:cs typeface="+mn-cs"/>
              </a:rPr>
              <a:t>mažina skrandžio opų atsiradimo tikimybę, saugo jo sieneles nuo sudirginimo.</a:t>
            </a:r>
            <a:endParaRPr lang="ru-RU"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dirty="0" smtClean="0"/>
              <a:t/>
            </a:r>
            <a:br>
              <a:rPr lang="ru-RU" dirty="0" smtClean="0"/>
            </a:br>
            <a:endParaRPr lang="ru-RU" sz="1200" b="0" i="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b="0" i="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b="0" i="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b="0" i="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b="0" i="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b="0" i="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b="0" i="0"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b="0" i="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25</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b="1" i="0" kern="1200" dirty="0" smtClean="0">
                <a:solidFill>
                  <a:schemeClr val="tx1"/>
                </a:solidFill>
                <a:effectLst/>
                <a:latin typeface="+mn-lt"/>
                <a:ea typeface="+mn-ea"/>
                <a:cs typeface="+mn-cs"/>
              </a:rPr>
              <a:t>8</a:t>
            </a:r>
            <a:r>
              <a:rPr lang="ru-RU" sz="1200" b="1" i="0" kern="1200" baseline="0" dirty="0" smtClean="0">
                <a:solidFill>
                  <a:schemeClr val="tx1"/>
                </a:solidFill>
                <a:effectLst/>
                <a:latin typeface="+mn-lt"/>
                <a:ea typeface="+mn-ea"/>
                <a:cs typeface="+mn-cs"/>
              </a:rPr>
              <a:t> </a:t>
            </a:r>
            <a:r>
              <a:rPr lang="lt-LT" sz="1200" b="1" i="0" kern="1200" baseline="0" dirty="0" smtClean="0">
                <a:solidFill>
                  <a:schemeClr val="tx1"/>
                </a:solidFill>
                <a:effectLst/>
                <a:latin typeface="+mn-lt"/>
                <a:ea typeface="+mn-ea"/>
                <a:cs typeface="+mn-cs"/>
              </a:rPr>
              <a:t>VIRŠKINAMIEJI FERMENTAI (ENZIMAI)</a:t>
            </a:r>
            <a:endParaRPr lang="ru-RU" sz="1200" b="1" i="0" kern="1200" dirty="0" smtClean="0">
              <a:solidFill>
                <a:schemeClr val="tx1"/>
              </a:solidFill>
              <a:effectLst/>
              <a:latin typeface="+mn-lt"/>
              <a:ea typeface="+mn-ea"/>
              <a:cs typeface="+mn-cs"/>
            </a:endParaRPr>
          </a:p>
          <a:p>
            <a:pPr fontAlgn="base"/>
            <a:endParaRPr lang="ru-RU" sz="1200" b="1" i="0" kern="1200" dirty="0" smtClean="0">
              <a:solidFill>
                <a:schemeClr val="tx1"/>
              </a:solidFill>
              <a:effectLst/>
              <a:latin typeface="+mn-lt"/>
              <a:ea typeface="+mn-ea"/>
              <a:cs typeface="+mn-cs"/>
            </a:endParaRPr>
          </a:p>
          <a:p>
            <a:pPr fontAlgn="base"/>
            <a:r>
              <a:rPr lang="lt-LT" sz="1200" b="0" i="0" kern="1200" baseline="0" dirty="0" smtClean="0">
                <a:solidFill>
                  <a:schemeClr val="tx1"/>
                </a:solidFill>
                <a:effectLst/>
                <a:latin typeface="+mn-lt"/>
                <a:ea typeface="+mn-ea"/>
                <a:cs typeface="+mn-cs"/>
              </a:rPr>
              <a:t>Fermentai greitina virškinimo procesą, padeda suskaidyti baltymus, riebalus ir angliavandenius, taip pat neutralizuoja kenksmingas medžiagas</a:t>
            </a:r>
            <a:r>
              <a:rPr lang="ru-RU" sz="1200" b="0" i="0" kern="1200" baseline="0" dirty="0" smtClean="0">
                <a:solidFill>
                  <a:schemeClr val="tx1"/>
                </a:solidFill>
                <a:effectLst/>
                <a:latin typeface="+mn-lt"/>
                <a:ea typeface="+mn-ea"/>
                <a:cs typeface="+mn-cs"/>
              </a:rPr>
              <a:t>.</a:t>
            </a:r>
          </a:p>
          <a:p>
            <a:pPr fontAlgn="base"/>
            <a:endParaRPr lang="ru-RU" sz="1200" b="0" i="0" kern="1200" dirty="0" smtClean="0">
              <a:solidFill>
                <a:schemeClr val="tx1"/>
              </a:solidFill>
              <a:effectLst/>
              <a:latin typeface="+mn-lt"/>
              <a:ea typeface="+mn-ea"/>
              <a:cs typeface="+mn-cs"/>
            </a:endParaRPr>
          </a:p>
          <a:p>
            <a:pPr fontAlgn="base"/>
            <a:r>
              <a:rPr lang="lt-LT" sz="1200" b="1" i="0" kern="1200" dirty="0" smtClean="0">
                <a:solidFill>
                  <a:schemeClr val="tx1"/>
                </a:solidFill>
                <a:effectLst/>
                <a:latin typeface="+mn-lt"/>
                <a:ea typeface="+mn-ea"/>
                <a:cs typeface="+mn-cs"/>
              </a:rPr>
              <a:t>Laktazė </a:t>
            </a:r>
            <a:r>
              <a:rPr lang="lt-LT" sz="1200" b="0" i="0" kern="1200" dirty="0" smtClean="0">
                <a:solidFill>
                  <a:schemeClr val="tx1"/>
                </a:solidFill>
                <a:effectLst/>
                <a:latin typeface="+mn-lt"/>
                <a:ea typeface="+mn-ea"/>
                <a:cs typeface="+mn-cs"/>
              </a:rPr>
              <a:t>gerina pieno produktų virškinimą skaidydama laktozę (pieno cukrų)</a:t>
            </a:r>
            <a:r>
              <a:rPr lang="ru-RU" sz="1200" b="0" i="0" kern="1200" baseline="0" dirty="0" smtClean="0">
                <a:solidFill>
                  <a:schemeClr val="tx1"/>
                </a:solidFill>
                <a:effectLst/>
                <a:latin typeface="+mn-lt"/>
                <a:ea typeface="+mn-ea"/>
                <a:cs typeface="+mn-cs"/>
              </a:rPr>
              <a:t>.</a:t>
            </a:r>
          </a:p>
          <a:p>
            <a:pPr fontAlgn="base"/>
            <a:r>
              <a:rPr lang="lt-LT" sz="1200" b="1" i="0" kern="1200" baseline="0" dirty="0" smtClean="0">
                <a:solidFill>
                  <a:schemeClr val="tx1"/>
                </a:solidFill>
                <a:effectLst/>
                <a:latin typeface="+mn-lt"/>
                <a:ea typeface="+mn-ea"/>
                <a:cs typeface="+mn-cs"/>
              </a:rPr>
              <a:t>Celiulazė </a:t>
            </a:r>
            <a:r>
              <a:rPr lang="ru-RU" sz="1200" b="0" i="0"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padeda suskaidyti celiuliozę</a:t>
            </a:r>
            <a:r>
              <a:rPr lang="ru-RU" sz="1200" b="0" i="0"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palengvina ląstelienos įsisavinimą)</a:t>
            </a:r>
            <a:r>
              <a:rPr lang="ru-RU" sz="1200" b="0" i="0" kern="1200" baseline="0" dirty="0" smtClean="0">
                <a:solidFill>
                  <a:schemeClr val="tx1"/>
                </a:solidFill>
                <a:effectLst/>
                <a:latin typeface="+mn-lt"/>
                <a:ea typeface="+mn-ea"/>
                <a:cs typeface="+mn-cs"/>
              </a:rPr>
              <a:t>.</a:t>
            </a:r>
          </a:p>
          <a:p>
            <a:pPr fontAlgn="base"/>
            <a:r>
              <a:rPr lang="lt-LT" sz="1200" b="1" i="0" kern="1200" baseline="0" dirty="0" smtClean="0">
                <a:solidFill>
                  <a:schemeClr val="tx1"/>
                </a:solidFill>
                <a:effectLst/>
                <a:latin typeface="+mn-lt"/>
                <a:ea typeface="+mn-ea"/>
                <a:cs typeface="+mn-cs"/>
              </a:rPr>
              <a:t>Maltazė</a:t>
            </a:r>
            <a:r>
              <a:rPr lang="ru-RU" sz="1200" b="0" i="0"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dalyvauja cukrų skaidyme</a:t>
            </a:r>
            <a:r>
              <a:rPr lang="ru-RU" sz="1200" b="0" i="0" kern="1200" baseline="0" dirty="0" smtClean="0">
                <a:solidFill>
                  <a:schemeClr val="tx1"/>
                </a:solidFill>
                <a:effectLst/>
                <a:latin typeface="+mn-lt"/>
                <a:ea typeface="+mn-ea"/>
                <a:cs typeface="+mn-cs"/>
              </a:rPr>
              <a:t>.</a:t>
            </a:r>
          </a:p>
          <a:p>
            <a:pPr fontAlgn="base"/>
            <a:r>
              <a:rPr lang="lt-LT" sz="1200" b="1" i="0" kern="1200" baseline="0" dirty="0" smtClean="0">
                <a:solidFill>
                  <a:schemeClr val="tx1"/>
                </a:solidFill>
                <a:effectLst/>
                <a:latin typeface="+mn-lt"/>
                <a:ea typeface="+mn-ea"/>
                <a:cs typeface="+mn-cs"/>
              </a:rPr>
              <a:t>Papainas </a:t>
            </a:r>
            <a:r>
              <a:rPr lang="ru-RU" sz="1200" b="0" i="0"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augalinis fermentas, gaunamas iš papajų</a:t>
            </a:r>
            <a:r>
              <a:rPr lang="ru-RU" sz="1200" b="0" i="0"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Jis padeda suskaidyti baltymus iki peptidų ir aminorūgščių</a:t>
            </a:r>
            <a:r>
              <a:rPr lang="ru-RU" sz="1200" b="0" i="0" kern="1200" dirty="0" smtClean="0">
                <a:solidFill>
                  <a:schemeClr val="tx1"/>
                </a:solidFill>
                <a:effectLst/>
                <a:latin typeface="+mn-lt"/>
                <a:ea typeface="+mn-ea"/>
                <a:cs typeface="+mn-cs"/>
              </a:rPr>
              <a:t>.</a:t>
            </a:r>
          </a:p>
          <a:p>
            <a:pPr fontAlgn="base"/>
            <a:r>
              <a:rPr lang="lt-LT" sz="1200" b="1" i="0" kern="1200" baseline="0" dirty="0" smtClean="0">
                <a:solidFill>
                  <a:schemeClr val="tx1"/>
                </a:solidFill>
                <a:effectLst/>
                <a:latin typeface="+mn-lt"/>
                <a:ea typeface="+mn-ea"/>
                <a:cs typeface="+mn-cs"/>
              </a:rPr>
              <a:t>Bromelainas </a:t>
            </a:r>
            <a:r>
              <a:rPr lang="ru-RU" sz="1200" b="0" i="0"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augalinis fermentas, esantis ananasuose; greitina baltymų virškinimą</a:t>
            </a:r>
            <a:r>
              <a:rPr lang="ru-RU" sz="1200" b="0" i="0" kern="1200" dirty="0" smtClean="0">
                <a:solidFill>
                  <a:schemeClr val="tx1"/>
                </a:solidFill>
                <a:effectLst/>
                <a:latin typeface="+mn-lt"/>
                <a:ea typeface="+mn-ea"/>
                <a:cs typeface="+mn-cs"/>
              </a:rPr>
              <a:t>. </a:t>
            </a:r>
            <a:endParaRPr lang="ru-RU" sz="1200" b="0" i="0" kern="1200" baseline="0" dirty="0" smtClean="0">
              <a:solidFill>
                <a:schemeClr val="tx1"/>
              </a:solidFill>
              <a:effectLst/>
              <a:latin typeface="+mn-lt"/>
              <a:ea typeface="+mn-ea"/>
              <a:cs typeface="+mn-cs"/>
            </a:endParaRPr>
          </a:p>
          <a:p>
            <a:pPr fontAlgn="base"/>
            <a:endParaRPr lang="ru-RU" sz="1200" b="0" i="0" kern="1200" baseline="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26</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dirty="0" smtClean="0"/>
              <a:t>Produktai su probiotikais ir inulinu didina gerųjų bakterijų skaičių mikrobiome ir gerina jų augimo sąlygas.</a:t>
            </a:r>
            <a:r>
              <a:rPr lang="ru-RU" baseline="0" dirty="0" smtClean="0"/>
              <a:t> </a:t>
            </a:r>
            <a:r>
              <a:rPr lang="lt-LT" baseline="0" dirty="0" smtClean="0"/>
              <a:t>Inulinas yra tirpios skaidulos, kurios labai reikalingos ir svarbios, nes yra gerųjų bakterijų maistas.</a:t>
            </a:r>
            <a:endParaRPr lang="ru-RU" baseline="0" dirty="0" smtClean="0"/>
          </a:p>
          <a:p>
            <a:endParaRPr lang="ru-RU" dirty="0" smtClean="0"/>
          </a:p>
          <a:p>
            <a:endParaRPr lang="ru-RU" dirty="0" smtClean="0"/>
          </a:p>
          <a:p>
            <a:endParaRPr lang="ru-RU"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27</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200" b="0" i="0" kern="1200" baseline="0" dirty="0" smtClean="0">
                <a:solidFill>
                  <a:schemeClr val="tx1"/>
                </a:solidFill>
                <a:effectLst/>
                <a:latin typeface="+mn-lt"/>
                <a:ea typeface="+mn-ea"/>
                <a:cs typeface="+mn-cs"/>
              </a:rPr>
              <a:t>Taip pat į šios TP sudėtį įeina</a:t>
            </a:r>
            <a:r>
              <a:rPr lang="ru-RU" sz="1200" b="0" i="0" kern="1200" dirty="0" smtClean="0">
                <a:solidFill>
                  <a:schemeClr val="tx1"/>
                </a:solidFill>
                <a:effectLst/>
                <a:latin typeface="+mn-lt"/>
                <a:ea typeface="+mn-ea"/>
                <a:cs typeface="+mn-cs"/>
              </a:rPr>
              <a:t>:</a:t>
            </a:r>
          </a:p>
          <a:p>
            <a:endParaRPr lang="ru-RU"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b="1" dirty="0" smtClean="0">
                <a:solidFill>
                  <a:srgbClr val="FF9900"/>
                </a:solidFill>
                <a:latin typeface="Raleway"/>
                <a:cs typeface="Raleway"/>
              </a:rPr>
              <a:t>karnitinas – </a:t>
            </a:r>
            <a:r>
              <a:rPr lang="ru-RU" sz="1200" b="0" i="0"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padeda deginti riebalus ir gauti iš jų energiją, dalyvauja toksinų šalinime, didina atsparumą stresams</a:t>
            </a:r>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endParaRPr lang="ru-RU"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b="1" kern="1200" baseline="0" dirty="0" smtClean="0">
                <a:solidFill>
                  <a:schemeClr val="tx1"/>
                </a:solidFill>
                <a:effectLst/>
                <a:latin typeface="+mn-lt"/>
                <a:ea typeface="+mn-ea"/>
                <a:cs typeface="+mn-cs"/>
              </a:rPr>
              <a:t>taurinas </a:t>
            </a:r>
            <a:r>
              <a:rPr lang="ru-RU" sz="1200" b="0" i="0" kern="1200" dirty="0" smtClean="0">
                <a:solidFill>
                  <a:schemeClr val="tx1"/>
                </a:solidFill>
                <a:effectLst/>
                <a:latin typeface="+mn-lt"/>
                <a:ea typeface="+mn-ea"/>
                <a:cs typeface="+mn-cs"/>
              </a:rPr>
              <a:t>– </a:t>
            </a:r>
            <a:r>
              <a:rPr lang="lt-LT" sz="1200" b="0" i="0" kern="1200" dirty="0" smtClean="0">
                <a:solidFill>
                  <a:schemeClr val="tx1"/>
                </a:solidFill>
                <a:effectLst/>
                <a:latin typeface="+mn-lt"/>
                <a:ea typeface="+mn-ea"/>
                <a:cs typeface="+mn-cs"/>
              </a:rPr>
              <a:t>gerina tulžies išsiskyrimą ir neleidžia susidaryti akmenims tulžies pūslėje</a:t>
            </a:r>
            <a:r>
              <a:rPr lang="ru-RU" sz="1200" b="0" i="0" kern="1200" dirty="0" smtClean="0">
                <a:solidFill>
                  <a:schemeClr val="tx1"/>
                </a:solidFill>
                <a:effectLst/>
                <a:latin typeface="+mn-lt"/>
                <a:ea typeface="+mn-ea"/>
                <a:cs typeface="+mn-cs"/>
              </a:rPr>
              <a:t/>
            </a:r>
            <a:br>
              <a:rPr lang="ru-RU" sz="1200" b="0" i="0" kern="1200" dirty="0" smtClean="0">
                <a:solidFill>
                  <a:schemeClr val="tx1"/>
                </a:solidFill>
                <a:effectLst/>
                <a:latin typeface="+mn-lt"/>
                <a:ea typeface="+mn-ea"/>
                <a:cs typeface="+mn-cs"/>
              </a:rPr>
            </a:br>
            <a:endParaRPr lang="ru-RU"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b="1" i="0" kern="1200" dirty="0" smtClean="0">
                <a:solidFill>
                  <a:schemeClr val="tx1"/>
                </a:solidFill>
                <a:effectLst/>
                <a:latin typeface="+mn-lt"/>
                <a:ea typeface="+mn-ea"/>
                <a:cs typeface="+mn-cs"/>
              </a:rPr>
              <a:t>lecitinas </a:t>
            </a:r>
            <a:r>
              <a:rPr lang="ru-RU" sz="1200" b="0" i="0" kern="1200" dirty="0" smtClean="0">
                <a:solidFill>
                  <a:schemeClr val="tx1"/>
                </a:solidFill>
                <a:effectLst/>
                <a:latin typeface="+mn-lt"/>
                <a:ea typeface="+mn-ea"/>
                <a:cs typeface="+mn-cs"/>
              </a:rPr>
              <a:t>– </a:t>
            </a:r>
            <a:r>
              <a:rPr lang="lt-LT" sz="1200" b="0" i="0" kern="1200" dirty="0" smtClean="0">
                <a:solidFill>
                  <a:schemeClr val="tx1"/>
                </a:solidFill>
                <a:effectLst/>
                <a:latin typeface="+mn-lt"/>
                <a:ea typeface="+mn-ea"/>
                <a:cs typeface="+mn-cs"/>
              </a:rPr>
              <a:t>lengvina riebalų skaidymą plonojoje žarnoje ir jų įsisavinimą</a:t>
            </a:r>
            <a:r>
              <a:rPr lang="ru-RU" sz="1200" b="0" i="0" kern="1200" baseline="0" dirty="0" smtClean="0">
                <a:solidFill>
                  <a:schemeClr val="tx1"/>
                </a:solidFill>
                <a:effectLst/>
                <a:latin typeface="+mn-lt"/>
                <a:ea typeface="+mn-ea"/>
                <a:cs typeface="+mn-cs"/>
              </a:rPr>
              <a:t/>
            </a:r>
            <a:br>
              <a:rPr lang="ru-RU" sz="1200" b="0" i="0" kern="1200" baseline="0" dirty="0" smtClean="0">
                <a:solidFill>
                  <a:schemeClr val="tx1"/>
                </a:solidFill>
                <a:effectLst/>
                <a:latin typeface="+mn-lt"/>
                <a:ea typeface="+mn-ea"/>
                <a:cs typeface="+mn-cs"/>
              </a:rPr>
            </a:br>
            <a:endParaRPr lang="ru-RU"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lt-LT" sz="1200" b="1" i="0" kern="1200" baseline="0" dirty="0" smtClean="0">
                <a:solidFill>
                  <a:schemeClr val="tx1"/>
                </a:solidFill>
                <a:effectLst/>
                <a:latin typeface="+mn-lt"/>
                <a:ea typeface="+mn-ea"/>
                <a:cs typeface="+mn-cs"/>
              </a:rPr>
              <a:t>PNRR omega-3 </a:t>
            </a:r>
            <a:r>
              <a:rPr lang="ru-RU" sz="1200" b="1" i="0" kern="1200" baseline="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r>
              <a:rPr lang="lt-LT" sz="1200" b="0" i="0" kern="1200" dirty="0" smtClean="0">
                <a:solidFill>
                  <a:schemeClr val="tx1"/>
                </a:solidFill>
                <a:effectLst/>
                <a:latin typeface="+mn-lt"/>
                <a:ea typeface="+mn-ea"/>
                <a:cs typeface="+mn-cs"/>
              </a:rPr>
              <a:t>teigiamai veikia žarnyno mikrobiomo sudėtį, didindamos bakterijų, mažinančių uždegimą ir nutukimo riziką, skaičių</a:t>
            </a:r>
            <a:r>
              <a:rPr lang="ru-RU" sz="1200" b="0" i="0" kern="1200" baseline="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28</a:t>
            </a:fld>
            <a:endParaRPr lang="en-US" dirty="0"/>
          </a:p>
        </p:txBody>
      </p:sp>
    </p:spTree>
    <p:extLst>
      <p:ext uri="{BB962C8B-B14F-4D97-AF65-F5344CB8AC3E}">
        <p14:creationId xmlns:p14="http://schemas.microsoft.com/office/powerpoint/2010/main" val="4188499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baseline="0" dirty="0" smtClean="0">
                <a:solidFill>
                  <a:srgbClr val="FF0000"/>
                </a:solidFill>
              </a:rPr>
              <a:t>Programą „Sveikas žarnynas“ galima rekomenduoti tiems, kas praėjo (ar kurie dabar vartoja) programą </a:t>
            </a:r>
            <a:r>
              <a:rPr lang="lt-LT" i="1" baseline="0" dirty="0" smtClean="0">
                <a:solidFill>
                  <a:srgbClr val="FF0000"/>
                </a:solidFill>
              </a:rPr>
              <a:t>Colo-Vada</a:t>
            </a:r>
            <a:r>
              <a:rPr lang="lt-LT" baseline="0" dirty="0" smtClean="0">
                <a:solidFill>
                  <a:srgbClr val="FF0000"/>
                </a:solidFill>
              </a:rPr>
              <a:t>. </a:t>
            </a:r>
            <a:r>
              <a:rPr lang="ru-RU" baseline="0" dirty="0" smtClean="0">
                <a:solidFill>
                  <a:srgbClr val="FF0000"/>
                </a:solidFill>
              </a:rPr>
              <a:t> </a:t>
            </a:r>
            <a:r>
              <a:rPr lang="lt-LT" baseline="0" dirty="0" smtClean="0">
                <a:solidFill>
                  <a:srgbClr val="FF0000"/>
                </a:solidFill>
              </a:rPr>
              <a:t>Tai pagerins </a:t>
            </a:r>
            <a:r>
              <a:rPr lang="lt-LT" i="1" baseline="0" dirty="0" smtClean="0">
                <a:solidFill>
                  <a:srgbClr val="FF0000"/>
                </a:solidFill>
              </a:rPr>
              <a:t>Colo-Vados</a:t>
            </a:r>
            <a:r>
              <a:rPr lang="lt-LT" baseline="0" dirty="0" smtClean="0">
                <a:solidFill>
                  <a:srgbClr val="FF0000"/>
                </a:solidFill>
              </a:rPr>
              <a:t> efektą, padės organizmui dar labiau sustiprėti, sveikatinimo rezultatas bus daug stabilesnis, nei vien tik nuo </a:t>
            </a:r>
            <a:r>
              <a:rPr lang="lt-LT" i="1" baseline="0" dirty="0" smtClean="0">
                <a:solidFill>
                  <a:srgbClr val="FF0000"/>
                </a:solidFill>
              </a:rPr>
              <a:t>Colo-Vados</a:t>
            </a:r>
            <a:r>
              <a:rPr lang="ru-RU" baseline="0" dirty="0" smtClean="0">
                <a:solidFill>
                  <a:srgbClr val="FF0000"/>
                </a:solidFill>
              </a:rPr>
              <a:t>! </a:t>
            </a:r>
          </a:p>
          <a:p>
            <a:r>
              <a:rPr lang="ru-RU" baseline="0" dirty="0" smtClean="0">
                <a:solidFill>
                  <a:srgbClr val="FF0000"/>
                </a:solidFill>
              </a:rPr>
              <a:t/>
            </a:r>
            <a:br>
              <a:rPr lang="ru-RU" baseline="0" dirty="0" smtClean="0">
                <a:solidFill>
                  <a:srgbClr val="FF0000"/>
                </a:solidFill>
              </a:rPr>
            </a:br>
            <a:endParaRPr lang="ru-RU" baseline="0" dirty="0" smtClean="0">
              <a:solidFill>
                <a:srgbClr val="FF0000"/>
              </a:solidFill>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29</a:t>
            </a:fld>
            <a:endParaRPr lang="en-US" dirty="0"/>
          </a:p>
        </p:txBody>
      </p:sp>
    </p:spTree>
    <p:extLst>
      <p:ext uri="{BB962C8B-B14F-4D97-AF65-F5344CB8AC3E}">
        <p14:creationId xmlns:p14="http://schemas.microsoft.com/office/powerpoint/2010/main" val="1826313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000" baseline="0" dirty="0" smtClean="0"/>
              <a:t>Šią jo išvadą patvirtina daugybė mokslinių tyrimų, kurie įrodo esant ryšį tarp žarnyno darbo kokybės ir imuniteto, o tai reiškia – ir įvairiausių ligų atsiradimo rizikos.</a:t>
            </a:r>
            <a:endParaRPr lang="ru-RU" sz="1000" baseline="0" dirty="0" smtClean="0"/>
          </a:p>
          <a:p>
            <a:endParaRPr lang="ru-RU"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lt-LT" sz="1000" baseline="0" dirty="0" smtClean="0"/>
              <a:t>Šiandien žarnyno veiklos sutrikimas siejamas ne tik su vidurių užkietėjimais ir viduriavimu, bet ir su galvos skausmais, alergijomis, lėtine sloga ir kosuliu, miego sutrikimais, dantenų uždegimu, greitu nuovargiu, apatija, smegenų veiklos efektyvumo sumažėjimu, pablogėjusia nuotaika. Žarnyno problemos taip pat neigiamai veikia ir išvaizdą</a:t>
            </a:r>
            <a:r>
              <a:rPr lang="ru-RU" sz="1000" baseline="0" dirty="0" smtClean="0"/>
              <a:t>: </a:t>
            </a:r>
            <a:r>
              <a:rPr lang="lt-LT" sz="1000" baseline="0" dirty="0" smtClean="0"/>
              <a:t>veidas tampa nesveikos žemės spalvos, atsiranda bėrimai, ankstyvos raukšlės, plaukai pradeda lūžinėti, sausėti ir slinkti...</a:t>
            </a:r>
            <a:endParaRPr lang="ru-RU" sz="1000" baseline="0" dirty="0" smtClean="0"/>
          </a:p>
          <a:p>
            <a:endParaRPr lang="ru-RU" sz="1000" baseline="0" dirty="0" smtClean="0"/>
          </a:p>
          <a:p>
            <a:r>
              <a:rPr lang="lt-LT" sz="1000" baseline="0" dirty="0" smtClean="0"/>
              <a:t>Jeigu žmogus nekreipia dėmesio į šiuos nerimą keliančius ženklus ir nesiima veiksmų, padėsiančių susigrąžinti žarnyno seikatą, tai netrukus susiduria su rimtomis ligomis.</a:t>
            </a:r>
            <a:endParaRPr lang="ru-RU" sz="1000" baseline="0" dirty="0" smtClean="0"/>
          </a:p>
          <a:p>
            <a:endParaRPr lang="ru-RU"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3</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3624DC8D-BEC2-D34A-81E1-6AC3BD4AB132}" type="slidenum">
              <a:rPr lang="en-US" smtClean="0"/>
              <a:t>30</a:t>
            </a:fld>
            <a:endParaRPr lang="en-US" dirty="0"/>
          </a:p>
        </p:txBody>
      </p:sp>
    </p:spTree>
    <p:extLst>
      <p:ext uri="{BB962C8B-B14F-4D97-AF65-F5344CB8AC3E}">
        <p14:creationId xmlns:p14="http://schemas.microsoft.com/office/powerpoint/2010/main" val="1826313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3624DC8D-BEC2-D34A-81E1-6AC3BD4AB132}" type="slidenum">
              <a:rPr lang="en-US" smtClean="0"/>
              <a:t>31</a:t>
            </a:fld>
            <a:endParaRPr lang="en-US" dirty="0"/>
          </a:p>
        </p:txBody>
      </p:sp>
    </p:spTree>
    <p:extLst>
      <p:ext uri="{BB962C8B-B14F-4D97-AF65-F5344CB8AC3E}">
        <p14:creationId xmlns:p14="http://schemas.microsoft.com/office/powerpoint/2010/main" val="182631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200" b="0" i="0" kern="1200" dirty="0" smtClean="0">
                <a:solidFill>
                  <a:schemeClr val="tx1"/>
                </a:solidFill>
                <a:effectLst/>
                <a:latin typeface="+mn-lt"/>
                <a:ea typeface="+mn-ea"/>
                <a:cs typeface="+mn-cs"/>
              </a:rPr>
              <a:t>TP kryptingumas ir tai, kad ją patogu vartoti, daro programą puikiu pardavimų ir naujų KN pritraukimo instrumentu. </a:t>
            </a:r>
            <a:r>
              <a:rPr lang="ru-RU" dirty="0" smtClean="0"/>
              <a:t/>
            </a:r>
            <a:br>
              <a:rPr lang="ru-RU" dirty="0" smtClean="0"/>
            </a:br>
            <a:r>
              <a:rPr lang="lt-LT" sz="1200" b="0" i="0" kern="1200" dirty="0" smtClean="0">
                <a:solidFill>
                  <a:schemeClr val="tx1"/>
                </a:solidFill>
                <a:effectLst/>
                <a:latin typeface="+mn-lt"/>
                <a:ea typeface="+mn-ea"/>
                <a:cs typeface="+mn-cs"/>
              </a:rPr>
              <a:t>Net pradedantis </a:t>
            </a:r>
            <a:r>
              <a:rPr lang="ru-RU" sz="1200" b="0" i="1" kern="1200" dirty="0" smtClean="0">
                <a:solidFill>
                  <a:schemeClr val="tx1"/>
                </a:solidFill>
                <a:effectLst/>
                <a:latin typeface="+mn-lt"/>
                <a:ea typeface="+mn-ea"/>
                <a:cs typeface="+mn-cs"/>
              </a:rPr>
              <a:t>Coral Club </a:t>
            </a:r>
            <a:r>
              <a:rPr lang="lt-LT" sz="1200" b="0" i="0" kern="1200" dirty="0" smtClean="0">
                <a:solidFill>
                  <a:schemeClr val="tx1"/>
                </a:solidFill>
                <a:effectLst/>
                <a:latin typeface="+mn-lt"/>
                <a:ea typeface="+mn-ea"/>
                <a:cs typeface="+mn-cs"/>
              </a:rPr>
              <a:t>distributorius galės lengvai ir savarankiškai praeiti šią programą ir papasakoti apie ją savo pažįstamiems.</a:t>
            </a:r>
            <a:r>
              <a:rPr lang="ru-RU" sz="1200" b="0" i="0" kern="1200" dirty="0" smtClean="0">
                <a:solidFill>
                  <a:schemeClr val="tx1"/>
                </a:solidFill>
                <a:effectLst/>
                <a:latin typeface="+mn-lt"/>
                <a:ea typeface="+mn-ea"/>
                <a:cs typeface="+mn-cs"/>
              </a:rPr>
              <a:t> </a:t>
            </a:r>
            <a:r>
              <a:rPr lang="ru-RU" dirty="0" smtClean="0"/>
              <a:t/>
            </a:r>
            <a:br>
              <a:rPr lang="ru-RU" dirty="0" smtClean="0"/>
            </a:br>
            <a:r>
              <a:rPr lang="lt-LT" sz="1200" b="0" i="0" kern="1200" dirty="0" smtClean="0">
                <a:solidFill>
                  <a:schemeClr val="tx1"/>
                </a:solidFill>
                <a:effectLst/>
                <a:latin typeface="+mn-lt"/>
                <a:ea typeface="+mn-ea"/>
                <a:cs typeface="+mn-cs"/>
              </a:rPr>
              <a:t>O tai reiškia, kad jo struktūroje atsiras naujų vartotojų ir klientų,</a:t>
            </a:r>
            <a:r>
              <a:rPr lang="lt-LT" sz="1200" b="0" i="0" kern="1200" baseline="0" dirty="0" smtClean="0">
                <a:solidFill>
                  <a:schemeClr val="tx1"/>
                </a:solidFill>
                <a:effectLst/>
                <a:latin typeface="+mn-lt"/>
                <a:ea typeface="+mn-ea"/>
                <a:cs typeface="+mn-cs"/>
              </a:rPr>
              <a:t> padidės jo prekių apyvarta ir jo kaip distributoriaus augimas Kompanijoje.</a:t>
            </a:r>
            <a:endParaRPr lang="ru-RU" sz="1200" b="0" i="0" kern="1200" dirty="0" smtClean="0">
              <a:solidFill>
                <a:schemeClr val="tx1"/>
              </a:solidFill>
              <a:effectLst/>
              <a:latin typeface="+mn-lt"/>
              <a:ea typeface="+mn-ea"/>
              <a:cs typeface="+mn-cs"/>
            </a:endParaRPr>
          </a:p>
          <a:p>
            <a:endParaRPr lang="ru-RU"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b="0" i="0" kern="1200" baseline="0" dirty="0" smtClean="0">
                <a:solidFill>
                  <a:schemeClr val="tx1"/>
                </a:solidFill>
                <a:effectLst/>
                <a:latin typeface="+mn-lt"/>
                <a:ea typeface="+mn-ea"/>
                <a:cs typeface="+mn-cs"/>
              </a:rPr>
              <a:t>Kiekvienas, kuris praeis šią programą, turės puikų šansą išbandyti iškart net </a:t>
            </a:r>
            <a:r>
              <a:rPr lang="ru-RU" sz="1200" b="0" i="0" kern="1200" baseline="0" dirty="0" smtClean="0">
                <a:solidFill>
                  <a:schemeClr val="tx1"/>
                </a:solidFill>
                <a:effectLst/>
                <a:latin typeface="+mn-lt"/>
                <a:ea typeface="+mn-ea"/>
                <a:cs typeface="+mn-cs"/>
              </a:rPr>
              <a:t>18 </a:t>
            </a:r>
            <a:r>
              <a:rPr lang="en-US" sz="1200" b="0" i="1" kern="1200" baseline="0" dirty="0" smtClean="0">
                <a:solidFill>
                  <a:schemeClr val="tx1"/>
                </a:solidFill>
                <a:effectLst/>
                <a:latin typeface="+mn-lt"/>
                <a:ea typeface="+mn-ea"/>
                <a:cs typeface="+mn-cs"/>
              </a:rPr>
              <a:t>Coral Club</a:t>
            </a:r>
            <a:r>
              <a:rPr lang="lt-LT" sz="1200" b="0" i="1"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produktų</a:t>
            </a:r>
            <a:r>
              <a:rPr lang="en-US" sz="1200" b="0" i="0" kern="1200" baseline="0" dirty="0" smtClean="0">
                <a:solidFill>
                  <a:schemeClr val="tx1"/>
                </a:solidFill>
                <a:effectLst/>
                <a:latin typeface="+mn-lt"/>
                <a:ea typeface="+mn-ea"/>
                <a:cs typeface="+mn-cs"/>
              </a:rPr>
              <a:t>!</a:t>
            </a:r>
          </a:p>
          <a:p>
            <a:endParaRPr lang="ru-RU" baseline="0" dirty="0" smtClean="0">
              <a:solidFill>
                <a:srgbClr val="FF0000"/>
              </a:solidFill>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32</a:t>
            </a:fld>
            <a:endParaRPr lang="en-US" dirty="0"/>
          </a:p>
        </p:txBody>
      </p:sp>
    </p:spTree>
    <p:extLst>
      <p:ext uri="{BB962C8B-B14F-4D97-AF65-F5344CB8AC3E}">
        <p14:creationId xmlns:p14="http://schemas.microsoft.com/office/powerpoint/2010/main" val="1826313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000" baseline="0" dirty="0" smtClean="0"/>
              <a:t>Kad būtų lengviau suprasti, kodėl žarnyno darbas taip stipriai veikia mūsų fizinę, emocinę ir kognityvinę sveikatą, pasiaiškinkime, kaip funkcionuoja žarnyno mikrobiomas (arba mikrobiota).</a:t>
            </a:r>
            <a:endParaRPr lang="ru-RU" sz="1000" baseline="0" dirty="0" smtClean="0"/>
          </a:p>
          <a:p>
            <a:endParaRPr lang="ru-RU" sz="1000" baseline="0" dirty="0" smtClean="0"/>
          </a:p>
          <a:p>
            <a:r>
              <a:rPr lang="lt-LT" sz="1000" baseline="0" dirty="0" smtClean="0"/>
              <a:t>Šiandien šiais terminais vis dažniau pakeičiamas įprastas žodis „mikroflora“, nes jie teisingiau atspindi šios biosistemos sudėtį. Juk bakterijos, grybeliai, virusai ir kiti mikroorganizmai</a:t>
            </a:r>
            <a:r>
              <a:rPr lang="ru-RU" sz="1000" baseline="0" dirty="0" smtClean="0"/>
              <a:t>, </a:t>
            </a:r>
            <a:r>
              <a:rPr lang="lt-LT" sz="1000" baseline="0" dirty="0" smtClean="0"/>
              <a:t>gyvenantys žarnyne, nėra flora (mokslininkai taip vadina augalus), todėl juos vadinti flora ne visai teisinga (nors mikrofloros terminas vis dar vartojamas).</a:t>
            </a:r>
            <a:endParaRPr lang="ru-RU" sz="1000" baseline="0" dirty="0" smtClean="0"/>
          </a:p>
          <a:p>
            <a:endParaRPr lang="ru-RU" sz="1000" baseline="0" dirty="0" smtClean="0"/>
          </a:p>
          <a:p>
            <a:r>
              <a:rPr lang="lt-LT" sz="1000" baseline="0" dirty="0" smtClean="0"/>
              <a:t>Dalis mikroorganizmų, sudarančių mkrobiomą </a:t>
            </a:r>
            <a:r>
              <a:rPr lang="ru-RU" sz="1000" baseline="0" dirty="0" smtClean="0"/>
              <a:t>– </a:t>
            </a:r>
            <a:r>
              <a:rPr lang="lt-LT" sz="1000" baseline="0" dirty="0" smtClean="0"/>
              <a:t>mūsų draugai, kiti yra išlaikytiniai ir blogiečiai.</a:t>
            </a:r>
            <a:r>
              <a:rPr lang="ru-RU" sz="1000" baseline="0" dirty="0" smtClean="0"/>
              <a:t> </a:t>
            </a:r>
          </a:p>
          <a:p>
            <a:r>
              <a:rPr lang="lt-LT" sz="1000" baseline="0" dirty="0" smtClean="0"/>
              <a:t>Pirmiesiems priklauso bifido ir pieno rūgšties bakterijos</a:t>
            </a:r>
            <a:r>
              <a:rPr lang="ru-RU" sz="1000" baseline="0" dirty="0" smtClean="0"/>
              <a:t> </a:t>
            </a:r>
            <a:r>
              <a:rPr lang="lt-LT" sz="1000" baseline="0" dirty="0" smtClean="0"/>
              <a:t>(ir kitos mažiau skaitlingos rūšys), antriesiems</a:t>
            </a:r>
            <a:r>
              <a:rPr lang="ru-RU" sz="1000" baseline="0" dirty="0" smtClean="0"/>
              <a:t> – </a:t>
            </a:r>
            <a:r>
              <a:rPr lang="lt-LT" sz="1000" baseline="0" dirty="0" smtClean="0"/>
              <a:t>patogeniniai mikroorganizmai</a:t>
            </a:r>
            <a:r>
              <a:rPr lang="ru-RU" sz="1000" baseline="0" dirty="0" smtClean="0"/>
              <a:t>.</a:t>
            </a:r>
          </a:p>
          <a:p>
            <a:endParaRPr lang="ru-RU"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lt-LT" sz="1000" baseline="0" dirty="0" smtClean="0"/>
              <a:t>Jeigu jūs kasdien suvartojate pakankamai ląstelienos (pagal PSO rekomendaciją ne mažiau kaip </a:t>
            </a:r>
            <a:r>
              <a:rPr lang="ru-RU" sz="1000" baseline="0" dirty="0" smtClean="0"/>
              <a:t>400 </a:t>
            </a:r>
            <a:r>
              <a:rPr lang="lt-LT" sz="1000" baseline="0" dirty="0" smtClean="0"/>
              <a:t>g daržovių ir vaisių) ir gyvų raugintų produktų, tai jūs palaikote „savuosius“ ir gerinate mikrobiomo sveiką sudėtį.</a:t>
            </a:r>
            <a:endParaRPr lang="ru-RU" sz="1000" baseline="0" dirty="0" smtClean="0"/>
          </a:p>
          <a:p>
            <a:endParaRPr lang="ru-RU" sz="1000" baseline="0" dirty="0" smtClean="0"/>
          </a:p>
          <a:p>
            <a:r>
              <a:rPr lang="lt-LT" sz="1000" baseline="0" dirty="0" smtClean="0"/>
              <a:t>O jeigu elgiatės priešingai – valgote daug greitųjų angliavandenių ir menkos mitybinės vertės rafinuotų produktų, jūs maitinate žalinguosius žarnyno mikroorganizmus. Kuo daugiau jūsų racione tokio kenksmingo maisto, tuo dažniau sutrinka žarnyno veikla.</a:t>
            </a:r>
            <a:endParaRPr lang="ru-RU" sz="1000" baseline="0" dirty="0" smtClean="0"/>
          </a:p>
          <a:p>
            <a:endParaRPr lang="ru-RU" sz="1000" baseline="0" dirty="0" smtClean="0"/>
          </a:p>
          <a:p>
            <a:r>
              <a:rPr lang="lt-LT" sz="1000" baseline="0" dirty="0" smtClean="0"/>
              <a:t>Ir tuo labiau blogėja jūsų sveikata.</a:t>
            </a:r>
            <a:endParaRPr lang="ru-RU" sz="1000" baseline="0" dirty="0" smtClean="0"/>
          </a:p>
          <a:p>
            <a:endParaRPr lang="ru-RU" sz="1000" baseline="0" dirty="0" smtClean="0"/>
          </a:p>
          <a:p>
            <a:endParaRPr lang="ru-RU" sz="1000" baseline="0" dirty="0" smtClean="0"/>
          </a:p>
          <a:p>
            <a:endParaRPr lang="ru-RU" sz="1000" baseline="0" dirty="0" smtClean="0"/>
          </a:p>
          <a:p>
            <a:endParaRPr lang="ru-RU" sz="1000" b="0" i="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624DC8D-BEC2-D34A-81E1-6AC3BD4AB132}" type="slidenum">
              <a:rPr lang="en-US" smtClean="0"/>
              <a:t>4</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000" dirty="0" smtClean="0"/>
              <a:t>Visų mikroorganizmų,</a:t>
            </a:r>
            <a:r>
              <a:rPr lang="lt-LT" sz="1000" baseline="0" dirty="0" smtClean="0"/>
              <a:t> gyvenančių žarnyne</a:t>
            </a:r>
            <a:r>
              <a:rPr lang="ru-RU" sz="1000" baseline="0" dirty="0" smtClean="0"/>
              <a:t>, </a:t>
            </a:r>
            <a:r>
              <a:rPr lang="lt-LT" sz="1000" baseline="0" dirty="0" smtClean="0"/>
              <a:t>svoris yra apie </a:t>
            </a:r>
            <a:r>
              <a:rPr lang="ru-RU" sz="1000" baseline="0" dirty="0" smtClean="0"/>
              <a:t>1,5 </a:t>
            </a:r>
            <a:r>
              <a:rPr lang="lt-LT" sz="1000" baseline="0" dirty="0" smtClean="0"/>
              <a:t>kg</a:t>
            </a:r>
            <a:r>
              <a:rPr lang="ru-RU" sz="1000" baseline="0" dirty="0" smtClean="0"/>
              <a:t>. </a:t>
            </a:r>
          </a:p>
          <a:p>
            <a:endParaRPr lang="ru-RU" sz="1000" baseline="0" dirty="0" smtClean="0"/>
          </a:p>
          <a:p>
            <a:r>
              <a:rPr lang="lt-LT" sz="1000" baseline="0" dirty="0" smtClean="0"/>
              <a:t>Ši „bendruomenė“ reguliuoja daugybę gyvybiškai svarbių organizmo procesų ir net veikia mūsų elgesį, todėl labai svarbu, kad ji visada būtų harmoninga</a:t>
            </a:r>
            <a:r>
              <a:rPr lang="ru-RU" sz="1000" baseline="0" dirty="0" smtClean="0"/>
              <a:t>!</a:t>
            </a:r>
            <a:endParaRPr lang="ru-RU" sz="1000" dirty="0" smtClean="0"/>
          </a:p>
          <a:p>
            <a:endParaRPr lang="ru-RU" sz="1000" baseline="0" dirty="0" smtClean="0"/>
          </a:p>
          <a:p>
            <a:endParaRPr lang="ru-RU" sz="1000" baseline="0" dirty="0" smtClean="0"/>
          </a:p>
          <a:p>
            <a:endParaRPr lang="en-US" sz="1000" baseline="0" dirty="0" smtClean="0"/>
          </a:p>
          <a:p>
            <a:endParaRPr lang="ru-RU" sz="1000" baseline="0" dirty="0" smtClean="0"/>
          </a:p>
          <a:p>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5</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200" b="0" i="0" kern="1200" baseline="0" dirty="0" smtClean="0">
                <a:solidFill>
                  <a:schemeClr val="tx1"/>
                </a:solidFill>
                <a:effectLst/>
                <a:latin typeface="+mn-lt"/>
                <a:ea typeface="+mn-ea"/>
                <a:cs typeface="+mn-cs"/>
              </a:rPr>
              <a:t>Tai neturėtų stebinti, nes žarnynas labai aktyviai dalyvauja organizmo apsauginėse reakcijose prieš patogeniniius mikroorganizmus, kurie gali sukelti įvairių susirgimų</a:t>
            </a:r>
            <a:r>
              <a:rPr lang="ru-RU" sz="1200" b="0" i="0" kern="1200" dirty="0" smtClean="0">
                <a:solidFill>
                  <a:schemeClr val="tx1"/>
                </a:solidFill>
                <a:effectLst/>
                <a:latin typeface="+mn-lt"/>
                <a:ea typeface="+mn-ea"/>
                <a:cs typeface="+mn-cs"/>
              </a:rPr>
              <a:t>.</a:t>
            </a:r>
          </a:p>
          <a:p>
            <a:endParaRPr lang="ru-RU"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lt-LT" sz="1200" b="0" i="0" u="sng" kern="1200" baseline="0" dirty="0" smtClean="0">
                <a:solidFill>
                  <a:schemeClr val="tx1"/>
                </a:solidFill>
                <a:effectLst/>
                <a:latin typeface="+mn-lt"/>
                <a:ea typeface="+mn-ea"/>
                <a:cs typeface="+mn-cs"/>
              </a:rPr>
              <a:t>Žarnyno gleivinėje yra apie </a:t>
            </a:r>
            <a:r>
              <a:rPr lang="ru-RU" sz="1200" b="0" i="0" u="sng" kern="1200" dirty="0" smtClean="0">
                <a:solidFill>
                  <a:schemeClr val="tx1"/>
                </a:solidFill>
                <a:effectLst/>
                <a:latin typeface="+mn-lt"/>
                <a:ea typeface="+mn-ea"/>
                <a:cs typeface="+mn-cs"/>
              </a:rPr>
              <a:t>70</a:t>
            </a:r>
            <a:r>
              <a:rPr lang="lt-LT" sz="1200" b="0" i="0" u="sng" kern="1200" dirty="0" smtClean="0">
                <a:solidFill>
                  <a:schemeClr val="tx1"/>
                </a:solidFill>
                <a:effectLst/>
                <a:latin typeface="+mn-lt"/>
                <a:ea typeface="+mn-ea"/>
                <a:cs typeface="+mn-cs"/>
              </a:rPr>
              <a:t> </a:t>
            </a:r>
            <a:r>
              <a:rPr lang="ru-RU" sz="1200" b="0" i="0" u="sng" kern="1200" dirty="0" smtClean="0">
                <a:solidFill>
                  <a:schemeClr val="tx1"/>
                </a:solidFill>
                <a:effectLst/>
                <a:latin typeface="+mn-lt"/>
                <a:ea typeface="+mn-ea"/>
                <a:cs typeface="+mn-cs"/>
              </a:rPr>
              <a:t>% </a:t>
            </a:r>
            <a:r>
              <a:rPr lang="lt-LT" sz="1200" b="0" i="0" u="sng" kern="1200" dirty="0" smtClean="0">
                <a:solidFill>
                  <a:schemeClr val="tx1"/>
                </a:solidFill>
                <a:effectLst/>
                <a:latin typeface="+mn-lt"/>
                <a:ea typeface="+mn-ea"/>
                <a:cs typeface="+mn-cs"/>
              </a:rPr>
              <a:t>visų organizme esančių imunokompetentinių ląstelių.</a:t>
            </a:r>
            <a:r>
              <a:rPr lang="ru-RU" sz="1200" b="0" i="0" kern="1200" dirty="0" smtClean="0">
                <a:solidFill>
                  <a:schemeClr val="tx1"/>
                </a:solidFill>
                <a:effectLst/>
                <a:latin typeface="+mn-lt"/>
                <a:ea typeface="+mn-ea"/>
                <a:cs typeface="+mn-cs"/>
              </a:rPr>
              <a:t> </a:t>
            </a:r>
            <a:r>
              <a:rPr lang="lt-LT" sz="1200" b="0" i="0" kern="1200" dirty="0" smtClean="0">
                <a:solidFill>
                  <a:schemeClr val="tx1"/>
                </a:solidFill>
                <a:effectLst/>
                <a:latin typeface="+mn-lt"/>
                <a:ea typeface="+mn-ea"/>
                <a:cs typeface="+mn-cs"/>
              </a:rPr>
              <a:t>Apie </a:t>
            </a:r>
            <a:r>
              <a:rPr lang="ru-RU" sz="1200" b="0" i="0" kern="1200" dirty="0" smtClean="0">
                <a:solidFill>
                  <a:schemeClr val="tx1"/>
                </a:solidFill>
                <a:effectLst/>
                <a:latin typeface="+mn-lt"/>
                <a:ea typeface="+mn-ea"/>
                <a:cs typeface="+mn-cs"/>
              </a:rPr>
              <a:t>25</a:t>
            </a:r>
            <a:r>
              <a:rPr lang="lt-LT" sz="1200" b="0" i="0" kern="120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 </a:t>
            </a:r>
            <a:r>
              <a:rPr lang="lt-LT" sz="1200" b="0" i="0" kern="1200" dirty="0" smtClean="0">
                <a:solidFill>
                  <a:schemeClr val="tx1"/>
                </a:solidFill>
                <a:effectLst/>
                <a:latin typeface="+mn-lt"/>
                <a:ea typeface="+mn-ea"/>
                <a:cs typeface="+mn-cs"/>
              </a:rPr>
              <a:t>žarnyno gleivinės sudaro imunologiškai aktyvūs audiniai ir ląstelės. Kiekviename žarnyno metre yra apie </a:t>
            </a:r>
            <a:r>
              <a:rPr lang="ru-RU" sz="1200" b="0" kern="1200" dirty="0" smtClean="0">
                <a:solidFill>
                  <a:schemeClr val="tx1"/>
                </a:solidFill>
                <a:effectLst/>
                <a:latin typeface="+mn-lt"/>
                <a:ea typeface="+mn-ea"/>
                <a:cs typeface="+mn-cs"/>
              </a:rPr>
              <a:t>10</a:t>
            </a:r>
            <a:r>
              <a:rPr lang="ru-RU" sz="1200" b="0" kern="1200" baseline="30000" dirty="0" smtClean="0">
                <a:solidFill>
                  <a:schemeClr val="tx1"/>
                </a:solidFill>
                <a:effectLst/>
                <a:latin typeface="+mn-lt"/>
                <a:ea typeface="+mn-ea"/>
                <a:cs typeface="+mn-cs"/>
              </a:rPr>
              <a:t>10</a:t>
            </a:r>
            <a:r>
              <a:rPr lang="ru-RU" sz="1200" b="0" kern="1200" dirty="0" smtClean="0">
                <a:solidFill>
                  <a:schemeClr val="tx1"/>
                </a:solidFill>
                <a:effectLst/>
                <a:latin typeface="+mn-lt"/>
                <a:ea typeface="+mn-ea"/>
                <a:cs typeface="+mn-cs"/>
              </a:rPr>
              <a:t> </a:t>
            </a:r>
            <a:r>
              <a:rPr lang="lt-LT" sz="1200" b="0" kern="1200" dirty="0" smtClean="0">
                <a:solidFill>
                  <a:schemeClr val="tx1"/>
                </a:solidFill>
                <a:effectLst/>
                <a:latin typeface="+mn-lt"/>
                <a:ea typeface="+mn-ea"/>
                <a:cs typeface="+mn-cs"/>
              </a:rPr>
              <a:t>imuninių</a:t>
            </a:r>
            <a:r>
              <a:rPr lang="lt-LT" sz="1200" b="0" kern="1200" baseline="0" dirty="0" smtClean="0">
                <a:solidFill>
                  <a:schemeClr val="tx1"/>
                </a:solidFill>
                <a:effectLst/>
                <a:latin typeface="+mn-lt"/>
                <a:ea typeface="+mn-ea"/>
                <a:cs typeface="+mn-cs"/>
              </a:rPr>
              <a:t> ląstelių leukocitų, kurie ardo svetimas ląsteles, blokuoja alergenus, neleidžia patekti į kraują svetimos kilmės substancijoms, patogeninėms bakterijoms.</a:t>
            </a:r>
            <a:r>
              <a:rPr lang="ru-RU" sz="1200" b="0" kern="1200" dirty="0" smtClean="0">
                <a:solidFill>
                  <a:schemeClr val="tx1"/>
                </a:solidFill>
                <a:effectLst/>
                <a:latin typeface="+mn-lt"/>
                <a:ea typeface="+mn-ea"/>
                <a:cs typeface="+mn-cs"/>
              </a:rPr>
              <a:t> </a:t>
            </a:r>
            <a:endParaRPr lang="ru-RU" sz="1200" b="0" i="0" kern="1200" dirty="0" smtClean="0">
              <a:solidFill>
                <a:schemeClr val="tx1"/>
              </a:solidFill>
              <a:effectLst/>
              <a:latin typeface="+mn-lt"/>
              <a:ea typeface="+mn-ea"/>
              <a:cs typeface="+mn-cs"/>
            </a:endParaRPr>
          </a:p>
          <a:p>
            <a:endParaRPr lang="ru-RU" sz="1200" b="0" i="0" kern="1200" dirty="0" smtClean="0">
              <a:solidFill>
                <a:schemeClr val="tx1"/>
              </a:solidFill>
              <a:effectLst/>
              <a:latin typeface="+mn-lt"/>
              <a:ea typeface="+mn-ea"/>
              <a:cs typeface="+mn-cs"/>
            </a:endParaRPr>
          </a:p>
          <a:p>
            <a:r>
              <a:rPr lang="lt-LT" sz="1200" b="0" i="0" kern="1200" dirty="0" smtClean="0">
                <a:solidFill>
                  <a:schemeClr val="tx1"/>
                </a:solidFill>
                <a:effectLst/>
                <a:latin typeface="+mn-lt"/>
                <a:ea typeface="+mn-ea"/>
                <a:cs typeface="+mn-cs"/>
              </a:rPr>
              <a:t>Jeigu mikrobiomo pusiausvyra sutrinka </a:t>
            </a:r>
            <a:r>
              <a:rPr lang="ru-RU" sz="1200" b="0" i="0" kern="1200" baseline="0" dirty="0" smtClean="0">
                <a:solidFill>
                  <a:schemeClr val="tx1"/>
                </a:solidFill>
                <a:effectLst/>
                <a:latin typeface="+mn-lt"/>
                <a:ea typeface="+mn-ea"/>
                <a:cs typeface="+mn-cs"/>
              </a:rPr>
              <a:t>(</a:t>
            </a:r>
            <a:r>
              <a:rPr lang="lt-LT" sz="1200" b="0" i="0" kern="1200" baseline="0" dirty="0" smtClean="0">
                <a:solidFill>
                  <a:schemeClr val="tx1"/>
                </a:solidFill>
                <a:effectLst/>
                <a:latin typeface="+mn-lt"/>
                <a:ea typeface="+mn-ea"/>
                <a:cs typeface="+mn-cs"/>
              </a:rPr>
              <a:t>pavyzdžiui dėl nesubalansuotos mitybos</a:t>
            </a:r>
            <a:r>
              <a:rPr lang="ru-RU" sz="1200" b="0" i="0" kern="1200" baseline="0" dirty="0" smtClean="0">
                <a:solidFill>
                  <a:schemeClr val="tx1"/>
                </a:solidFill>
                <a:effectLst/>
                <a:latin typeface="+mn-lt"/>
                <a:ea typeface="+mn-ea"/>
                <a:cs typeface="+mn-cs"/>
              </a:rPr>
              <a:t>), </a:t>
            </a:r>
            <a:r>
              <a:rPr lang="lt-LT" sz="1200" b="0" i="0" kern="1200" baseline="0" dirty="0" smtClean="0">
                <a:solidFill>
                  <a:schemeClr val="tx1"/>
                </a:solidFill>
                <a:effectLst/>
                <a:latin typeface="+mn-lt"/>
                <a:ea typeface="+mn-ea"/>
                <a:cs typeface="+mn-cs"/>
              </a:rPr>
              <a:t>žarnynas negali teisingai atlikti savo imunomoduliuojamosios funkcijos, nes organizmas negauna reikiamo kiekio maistinių medžiagų. Todėl žmogus pradeda dažniau sirgti, ypač „peršalimų“ sezonų metu.</a:t>
            </a:r>
            <a:endParaRPr lang="ru-RU" sz="1200" b="0" i="0" kern="1200" dirty="0" smtClean="0">
              <a:solidFill>
                <a:schemeClr val="tx1"/>
              </a:solidFill>
              <a:effectLst/>
              <a:latin typeface="+mn-lt"/>
              <a:ea typeface="+mn-ea"/>
              <a:cs typeface="+mn-cs"/>
            </a:endParaRPr>
          </a:p>
          <a:p>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6</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000" baseline="0" dirty="0" smtClean="0"/>
              <a:t>Nuo žarnyno būklės taip pat labai priklauso centrinės nervų sistemos darbas, o tai reiškia:</a:t>
            </a:r>
            <a:r>
              <a:rPr lang="ru-RU" sz="1000" baseline="0" dirty="0" smtClean="0"/>
              <a:t> </a:t>
            </a:r>
            <a:r>
              <a:rPr lang="lt-LT" sz="1000" baseline="0" dirty="0" smtClean="0"/>
              <a:t>galvos smegenų veiklos kokybė, nuotaika, gebėjimas teisingai reaguoti į stresą.</a:t>
            </a:r>
            <a:r>
              <a:rPr lang="ru-RU" sz="1000" baseline="0" dirty="0" smtClean="0"/>
              <a:t> </a:t>
            </a:r>
          </a:p>
          <a:p>
            <a:endParaRPr lang="ru-RU" sz="1000" baseline="0" dirty="0" smtClean="0"/>
          </a:p>
          <a:p>
            <a:r>
              <a:rPr lang="lt-LT" sz="1000" baseline="0" dirty="0" smtClean="0"/>
              <a:t>Neįtikėtina, bet žarnyne yra apie </a:t>
            </a:r>
            <a:r>
              <a:rPr lang="ru-RU" sz="1000" baseline="0" dirty="0" smtClean="0"/>
              <a:t>100 </a:t>
            </a:r>
            <a:r>
              <a:rPr lang="lt-LT" sz="1000" baseline="0" dirty="0" smtClean="0"/>
              <a:t>mln. nervinių ląstelių</a:t>
            </a:r>
            <a:r>
              <a:rPr lang="ru-RU" sz="1000" baseline="0" dirty="0" smtClean="0"/>
              <a:t>! </a:t>
            </a:r>
            <a:r>
              <a:rPr lang="lt-LT" sz="1000" baseline="0" dirty="0" smtClean="0"/>
              <a:t>Būtent todėl žarnynas dažnai vadinamas antrosiosmis smegenimis, tuo pabrėžiant jų ryšį su kognityviniais gebėjimais ir emocine būkle</a:t>
            </a:r>
            <a:r>
              <a:rPr lang="ru-RU" sz="1000" baseline="0" dirty="0" smtClean="0"/>
              <a:t>. </a:t>
            </a:r>
            <a:r>
              <a:rPr lang="lt-LT" sz="1000" baseline="0" dirty="0" smtClean="0"/>
              <a:t>Ir iš tiesų, stresas ir depresijos priepuoliai dažnai yra lydimi  sutrikusio virškinimo ir meteorizmo</a:t>
            </a:r>
            <a:r>
              <a:rPr lang="ru-RU" sz="1000" baseline="0" dirty="0" smtClean="0"/>
              <a:t>. </a:t>
            </a:r>
            <a:endParaRPr lang="en-US" sz="1000" baseline="0" dirty="0" smtClean="0"/>
          </a:p>
          <a:p>
            <a:r>
              <a:rPr lang="lt-LT" sz="1000" dirty="0" smtClean="0"/>
              <a:t>Tikriausiai ir patys esate patyrę, kaip virškinimo sistema reaguoja į neigiamas emocijas. Būna,</a:t>
            </a:r>
            <a:r>
              <a:rPr lang="lt-LT" sz="1000" baseline="0" dirty="0" smtClean="0"/>
              <a:t> kad n</a:t>
            </a:r>
            <a:r>
              <a:rPr lang="lt-LT" sz="1000" dirty="0" smtClean="0"/>
              <a:t>uo baimės suspaudžia paširdžius, o esant stipriam</a:t>
            </a:r>
            <a:r>
              <a:rPr lang="lt-LT" sz="1000" baseline="0" dirty="0" smtClean="0"/>
              <a:t> nerimui sustiprėja peristaltika ir gali susukti vidurius. </a:t>
            </a:r>
            <a:r>
              <a:rPr lang="lt-LT" sz="1000" dirty="0" smtClean="0"/>
              <a:t>Daug kam pažįstami „drugeliai pilve“ – ne šiaip sau metafora, o aiškiai juntama žarnyno smegenų reakcija į malonų jaudulį.</a:t>
            </a:r>
            <a:endParaRPr lang="ru-RU" sz="10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lt-LT" sz="1000" baseline="0" dirty="0" smtClean="0"/>
              <a:t>Didžioji dalis seroronino </a:t>
            </a:r>
            <a:r>
              <a:rPr lang="ru-RU" sz="1000" baseline="0" dirty="0" smtClean="0"/>
              <a:t>(</a:t>
            </a:r>
            <a:r>
              <a:rPr lang="lt-LT" sz="1000" baseline="0" dirty="0" smtClean="0"/>
              <a:t>laimės hormono</a:t>
            </a:r>
            <a:r>
              <a:rPr lang="ru-RU" sz="1000" baseline="0" dirty="0" smtClean="0"/>
              <a:t>) </a:t>
            </a:r>
            <a:r>
              <a:rPr lang="lt-LT" sz="1000" baseline="0" dirty="0" smtClean="0"/>
              <a:t>sintetinama būtent virškinamająme trakte. Šios funkcijos sutrikimas gali sukelti prislėgtą nuotaiką, sutrikdyti miego-budrumo ciklą, pabloginti atmintį ir nuovokumą, sukelti dirglumą ir nepasitikėjimą savimi.</a:t>
            </a:r>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7</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lt-LT" sz="1000" baseline="0" dirty="0" smtClean="0"/>
              <a:t>Energijos kiekis organizme taip pat tiesiogiai priklauso nuo efektyvaus žarnyno darbo.</a:t>
            </a:r>
            <a:r>
              <a:rPr lang="ru-RU" sz="1000" baseline="0" dirty="0" smtClean="0"/>
              <a:t/>
            </a:r>
            <a:br>
              <a:rPr lang="ru-RU" sz="1000" baseline="0" dirty="0" smtClean="0"/>
            </a:br>
            <a:endParaRPr lang="ru-RU" sz="1000" baseline="0" dirty="0" smtClean="0"/>
          </a:p>
          <a:p>
            <a:r>
              <a:rPr lang="lt-LT" sz="1000" baseline="0" dirty="0" smtClean="0"/>
              <a:t>Jeigu mes valgome daug rafinuotų produktų ir pusfabrikačių, organizmas negauna reikiamos kokybės  baltymų, riebalų, angliavandenių, pakankamo kiekio maistinių skaidulų, vitaminų ir mineralų, ir jo gyvybinė veikla negali būti kokybiška. </a:t>
            </a:r>
          </a:p>
          <a:p>
            <a:endParaRPr lang="lt-LT" sz="1000" baseline="0" dirty="0" smtClean="0"/>
          </a:p>
          <a:p>
            <a:r>
              <a:rPr lang="lt-LT" sz="1000" baseline="0" dirty="0" smtClean="0"/>
              <a:t>Jeigu medžiagų apykaita yra normali, žmogus yra pilnas energijos ir gali mėgautis puikia savijauta</a:t>
            </a:r>
            <a:r>
              <a:rPr lang="ru-RU" sz="1000" baseline="0" dirty="0" smtClean="0"/>
              <a:t>. </a:t>
            </a:r>
          </a:p>
          <a:p>
            <a:r>
              <a:rPr lang="lt-LT" sz="1000" baseline="0" dirty="0" smtClean="0"/>
              <a:t>Ir priešingai – silpnumas, greitas nuovargis, sumažėjęs darbingumas yra dažni sutrikusio virškinimo ir blogo maistinių medžiagų įsisavinimo požymiai.</a:t>
            </a:r>
            <a:endParaRPr lang="ru-RU" sz="1000" baseline="0" dirty="0" smtClean="0"/>
          </a:p>
          <a:p>
            <a:endParaRPr lang="ru-RU" sz="1000" baseline="0" dirty="0" smtClean="0"/>
          </a:p>
          <a:p>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8</a:t>
            </a:fld>
            <a:endParaRPr lang="en-US" dirty="0"/>
          </a:p>
        </p:txBody>
      </p:sp>
    </p:spTree>
    <p:extLst>
      <p:ext uri="{BB962C8B-B14F-4D97-AF65-F5344CB8AC3E}">
        <p14:creationId xmlns:p14="http://schemas.microsoft.com/office/powerpoint/2010/main" val="1946627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000" baseline="0" dirty="0" smtClean="0"/>
              <a:t>…</a:t>
            </a:r>
            <a:r>
              <a:rPr lang="lt-LT" sz="1000" baseline="0" dirty="0" smtClean="0"/>
              <a:t> ir, žinoma, jeigu žarnyno mikrobiomo pusiausvyra sutrinka, tada sunkiai kontroliuojamo viršsvorio rizika padidėja</a:t>
            </a:r>
            <a:r>
              <a:rPr lang="ru-RU" sz="1000" baseline="0" dirty="0" smtClean="0"/>
              <a:t>!</a:t>
            </a:r>
          </a:p>
          <a:p>
            <a:endParaRPr lang="ru-RU" sz="1000" baseline="0" dirty="0" smtClean="0"/>
          </a:p>
          <a:p>
            <a:r>
              <a:rPr lang="lt-LT" sz="1000" baseline="0" dirty="0" smtClean="0"/>
              <a:t>Draugiškosios bakterijos kontroliuoja, kaip organizmas reaguoja į angliavandenius: paverčia juos riebalais ar energija.</a:t>
            </a:r>
            <a:r>
              <a:rPr lang="ru-RU" sz="1000" baseline="0" dirty="0" smtClean="0"/>
              <a:t> </a:t>
            </a:r>
            <a:r>
              <a:rPr lang="lt-LT" sz="1000" baseline="0" dirty="0" smtClean="0"/>
              <a:t>Jeigu jūs maitinatės kokybiškai ir įvairiai (arba vartojate racioną būtinomis medžiagomis papildančius maisto papildus), tai palaikote mikrobiomą sveikoje būklėje, tada angliavandenių fermentacija vyksta teisingai, jie lengviau deginami, taip mažėja viršsvorio ir II tipo diabeto rizika.</a:t>
            </a:r>
            <a:endParaRPr lang="ru-RU" sz="1000" baseline="0" dirty="0" smtClean="0"/>
          </a:p>
          <a:p>
            <a:endParaRPr lang="ru-RU" sz="1000" baseline="0" dirty="0" smtClean="0"/>
          </a:p>
          <a:p>
            <a:r>
              <a:rPr lang="lt-LT" sz="1000" baseline="0" dirty="0" smtClean="0"/>
              <a:t>Naudingosios žarnyno bakterijos dalyvauja svarbių sveikatai medžiagų </a:t>
            </a:r>
            <a:r>
              <a:rPr lang="ru-RU" sz="1000" baseline="0" dirty="0" smtClean="0"/>
              <a:t>(</a:t>
            </a:r>
            <a:r>
              <a:rPr lang="lt-LT" sz="1000" baseline="0" dirty="0" smtClean="0"/>
              <a:t>pav., B grupės vitaminų) sintezėje</a:t>
            </a:r>
            <a:r>
              <a:rPr lang="ru-RU" sz="1000" baseline="0" dirty="0" smtClean="0"/>
              <a:t>, </a:t>
            </a:r>
            <a:r>
              <a:rPr lang="lt-LT" sz="1000" baseline="0" dirty="0" smtClean="0"/>
              <a:t>todėl nepakankamas šių bakterijų aktyvumas lemia blogą odos ir plaukų būklę, kurie pirmiausia kenčia nuo nutrientų trūkumo.</a:t>
            </a:r>
            <a:r>
              <a:rPr lang="ru-RU" sz="1000" baseline="0" dirty="0" smtClean="0"/>
              <a:t> </a:t>
            </a:r>
          </a:p>
          <a:p>
            <a:endParaRPr lang="ru-RU" sz="1000" baseline="0" dirty="0" smtClean="0"/>
          </a:p>
          <a:p>
            <a:r>
              <a:rPr lang="lt-LT" sz="1000" baseline="0" dirty="0" smtClean="0"/>
              <a:t>Kai žarnyne ir kepenyse susikaupia didelis kiekis toksinų, virškinimo sistema nebepajėgia jų pašalinti ir tada toksinų perteklius pradedamas šalinti per odą. Todėl veido spalva pilkėja, atsiranda įvairių bėrimų ir inkštirų</a:t>
            </a:r>
            <a:r>
              <a:rPr lang="ru-RU" sz="1000" baseline="0" dirty="0" smtClean="0"/>
              <a:t>.</a:t>
            </a:r>
          </a:p>
          <a:p>
            <a:endParaRPr lang="ru-RU" sz="1000" baseline="0" dirty="0" smtClean="0"/>
          </a:p>
        </p:txBody>
      </p:sp>
      <p:sp>
        <p:nvSpPr>
          <p:cNvPr id="4" name="Номер слайда 3"/>
          <p:cNvSpPr>
            <a:spLocks noGrp="1"/>
          </p:cNvSpPr>
          <p:nvPr>
            <p:ph type="sldNum" sz="quarter" idx="10"/>
          </p:nvPr>
        </p:nvSpPr>
        <p:spPr/>
        <p:txBody>
          <a:bodyPr/>
          <a:lstStyle/>
          <a:p>
            <a:fld id="{3624DC8D-BEC2-D34A-81E1-6AC3BD4AB132}" type="slidenum">
              <a:rPr lang="en-US" smtClean="0"/>
              <a:t>9</a:t>
            </a:fld>
            <a:endParaRPr lang="en-US" dirty="0"/>
          </a:p>
        </p:txBody>
      </p:sp>
    </p:spTree>
    <p:extLst>
      <p:ext uri="{BB962C8B-B14F-4D97-AF65-F5344CB8AC3E}">
        <p14:creationId xmlns:p14="http://schemas.microsoft.com/office/powerpoint/2010/main" val="1946627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p:spPr>
        <p:txBody>
          <a:bodyPr>
            <a:normAutofit/>
          </a:bodyPr>
          <a:lstStyle>
            <a:lvl1pPr algn="ctr">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8" name="Slide Number Placeholder 7"/>
          <p:cNvSpPr>
            <a:spLocks noGrp="1"/>
          </p:cNvSpPr>
          <p:nvPr>
            <p:ph type="sldNum" sz="quarter" idx="11"/>
          </p:nvPr>
        </p:nvSpPr>
        <p:spPr/>
        <p:txBody>
          <a:bodyPr/>
          <a:lstStyle/>
          <a:p>
            <a:fld id="{D60D1EDE-7116-2443-9BDD-368CE5B37660}" type="slidenum">
              <a:rPr lang="en-US" smtClean="0"/>
              <a:pPr/>
              <a:t>‹#›</a:t>
            </a:fld>
            <a:endParaRPr lang="en-US" dirty="0"/>
          </a:p>
        </p:txBody>
      </p:sp>
      <p:sp>
        <p:nvSpPr>
          <p:cNvPr id="9" name="Rectangle 8"/>
          <p:cNvSpPr/>
          <p:nvPr userDrawn="1"/>
        </p:nvSpPr>
        <p:spPr>
          <a:xfrm>
            <a:off x="301037" y="498590"/>
            <a:ext cx="8541926" cy="338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271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96847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Screen_Img">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9" name="Rectangle 8"/>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1" hasCustomPrompt="1"/>
          </p:nvPr>
        </p:nvSpPr>
        <p:spPr>
          <a:xfrm>
            <a:off x="0" y="0"/>
            <a:ext cx="9144000" cy="5143500"/>
          </a:xfrm>
        </p:spPr>
        <p:txBody>
          <a:bodyPr/>
          <a:lstStyle>
            <a:lvl1pPr marL="0" indent="0" algn="ctr">
              <a:buNone/>
              <a:defRPr>
                <a:latin typeface="Raleway"/>
                <a:cs typeface="Raleway"/>
              </a:defRPr>
            </a:lvl1pPr>
          </a:lstStyle>
          <a:p>
            <a:r>
              <a:rPr lang="en-US" dirty="0" smtClean="0"/>
              <a:t>	</a:t>
            </a:r>
            <a:endParaRPr lang="en-US" dirty="0"/>
          </a:p>
        </p:txBody>
      </p:sp>
    </p:spTree>
    <p:extLst>
      <p:ext uri="{BB962C8B-B14F-4D97-AF65-F5344CB8AC3E}">
        <p14:creationId xmlns:p14="http://schemas.microsoft.com/office/powerpoint/2010/main" val="54011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10124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2990470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cxnSp>
        <p:nvCxnSpPr>
          <p:cNvPr id="8" name="Straight Connector 7"/>
          <p:cNvCxnSpPr/>
          <p:nvPr userDrawn="1"/>
        </p:nvCxnSpPr>
        <p:spPr>
          <a:xfrm flipH="1">
            <a:off x="399803" y="562064"/>
            <a:ext cx="8318131" cy="0"/>
          </a:xfrm>
          <a:prstGeom prst="line">
            <a:avLst/>
          </a:prstGeom>
          <a:ln w="952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29195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1201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1201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7" name="Slide Number Placeholder 6"/>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5718639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00823"/>
            <a:ext cx="4040188" cy="479822"/>
          </a:xfrm>
        </p:spPr>
        <p:txBody>
          <a:bodyPr anchor="b"/>
          <a:lstStyle>
            <a:lvl1pPr marL="0" indent="0">
              <a:buNone/>
              <a:defRPr sz="1800" b="1">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480644"/>
            <a:ext cx="4040188" cy="2963466"/>
          </a:xfrm>
        </p:spPr>
        <p:txBody>
          <a:bodyPr>
            <a:normAutofit/>
          </a:bodyPr>
          <a:lstStyle>
            <a:lvl1pPr>
              <a:defRPr sz="1800">
                <a:latin typeface="Raleway"/>
                <a:cs typeface="Raleway"/>
              </a:defRPr>
            </a:lvl1pPr>
            <a:lvl2pPr>
              <a:defRPr sz="1600">
                <a:latin typeface="Raleway"/>
                <a:cs typeface="Raleway"/>
              </a:defRPr>
            </a:lvl2pPr>
            <a:lvl3pPr>
              <a:defRPr sz="1400">
                <a:latin typeface="Raleway"/>
                <a:cs typeface="Raleway"/>
              </a:defRPr>
            </a:lvl3pPr>
            <a:lvl4pPr>
              <a:defRPr sz="1200">
                <a:latin typeface="Raleway"/>
                <a:cs typeface="Raleway"/>
              </a:defRPr>
            </a:lvl4pPr>
            <a:lvl5pPr>
              <a:defRPr sz="1200">
                <a:latin typeface="Raleway"/>
                <a:cs typeface="Raleway"/>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00823"/>
            <a:ext cx="4041775" cy="479822"/>
          </a:xfrm>
        </p:spPr>
        <p:txBody>
          <a:bodyPr anchor="b"/>
          <a:lstStyle>
            <a:lvl1pPr marL="0" indent="0">
              <a:buNone/>
              <a:defRPr sz="1800" b="1">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480644"/>
            <a:ext cx="4041775" cy="2963466"/>
          </a:xfrm>
        </p:spPr>
        <p:txBody>
          <a:bodyPr>
            <a:normAutofit/>
          </a:bodyPr>
          <a:lstStyle>
            <a:lvl1pPr>
              <a:defRPr sz="1800">
                <a:latin typeface="Raleway"/>
                <a:cs typeface="Raleway"/>
              </a:defRPr>
            </a:lvl1pPr>
            <a:lvl2pPr>
              <a:defRPr sz="1600">
                <a:latin typeface="Raleway"/>
                <a:cs typeface="Raleway"/>
              </a:defRPr>
            </a:lvl2pPr>
            <a:lvl3pPr>
              <a:defRPr sz="1400">
                <a:latin typeface="Raleway"/>
                <a:cs typeface="Raleway"/>
              </a:defRPr>
            </a:lvl3pPr>
            <a:lvl4pPr>
              <a:defRPr sz="1200">
                <a:latin typeface="Raleway"/>
                <a:cs typeface="Raleway"/>
              </a:defRPr>
            </a:lvl4pPr>
            <a:lvl5pPr>
              <a:defRPr sz="1200">
                <a:latin typeface="Raleway"/>
                <a:cs typeface="Raleway"/>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50300"/>
            <a:ext cx="2133600" cy="273844"/>
          </a:xfrm>
          <a:prstGeom prst="rect">
            <a:avLst/>
          </a:prstGeom>
        </p:spPr>
        <p:txBody>
          <a:bodyPr/>
          <a:lstStyle>
            <a:lvl1pPr>
              <a:defRPr sz="1100">
                <a:latin typeface="Raleway"/>
                <a:cs typeface="Raleway"/>
              </a:defRPr>
            </a:lvl1pPr>
          </a:lstStyle>
          <a:p>
            <a:r>
              <a:rPr lang="en-US" dirty="0" smtClean="0"/>
              <a:t>www.bestppt.com</a:t>
            </a:r>
            <a:endParaRPr lang="en-US" dirty="0"/>
          </a:p>
        </p:txBody>
      </p:sp>
      <p:sp>
        <p:nvSpPr>
          <p:cNvPr id="9" name="Slide Number Placeholder 8"/>
          <p:cNvSpPr>
            <a:spLocks noGrp="1"/>
          </p:cNvSpPr>
          <p:nvPr>
            <p:ph type="sldNum" sz="quarter" idx="12"/>
          </p:nvPr>
        </p:nvSpPr>
        <p:spPr/>
        <p:txBody>
          <a:bodyPr/>
          <a:lstStyle>
            <a:lvl1pPr>
              <a:defRPr sz="1100">
                <a:latin typeface="Raleway"/>
                <a:cs typeface="Raleway"/>
              </a:defRPr>
            </a:lvl1pPr>
          </a:lstStyle>
          <a:p>
            <a:fld id="{D60D1EDE-7116-2443-9BDD-368CE5B37660}" type="slidenum">
              <a:rPr lang="en-US" smtClean="0"/>
              <a:pPr/>
              <a:t>‹#›</a:t>
            </a:fld>
            <a:endParaRPr lang="en-US" dirty="0"/>
          </a:p>
        </p:txBody>
      </p:sp>
    </p:spTree>
    <p:extLst>
      <p:ext uri="{BB962C8B-B14F-4D97-AF65-F5344CB8AC3E}">
        <p14:creationId xmlns:p14="http://schemas.microsoft.com/office/powerpoint/2010/main" val="13337263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sp>
        <p:nvSpPr>
          <p:cNvPr id="4" name="Rectangle 3"/>
          <p:cNvSpPr/>
          <p:nvPr userDrawn="1"/>
        </p:nvSpPr>
        <p:spPr>
          <a:xfrm>
            <a:off x="4145935" y="4547419"/>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3466070"/>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9464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sp>
        <p:nvSpPr>
          <p:cNvPr id="4" name="Rectangle 3"/>
          <p:cNvSpPr/>
          <p:nvPr userDrawn="1"/>
        </p:nvSpPr>
        <p:spPr>
          <a:xfrm>
            <a:off x="4145935" y="4547419"/>
            <a:ext cx="942259" cy="53258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2415382" y="1108869"/>
            <a:ext cx="4453731" cy="2928937"/>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Rectangle 5"/>
          <p:cNvSpPr/>
          <p:nvPr userDrawn="1"/>
        </p:nvSpPr>
        <p:spPr>
          <a:xfrm>
            <a:off x="0" y="990600"/>
            <a:ext cx="9144000" cy="41529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588393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250300"/>
            <a:ext cx="2133600" cy="273844"/>
          </a:xfrm>
          <a:prstGeom prst="rect">
            <a:avLst/>
          </a:prstGeom>
        </p:spPr>
        <p:txBody>
          <a:bodyPr/>
          <a:lstStyle/>
          <a:p>
            <a:r>
              <a:rPr lang="en-US" dirty="0" smtClean="0"/>
              <a:t>www.bestppt.com</a:t>
            </a:r>
            <a:endParaRPr lang="en-US" dirty="0"/>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sp>
        <p:nvSpPr>
          <p:cNvPr id="6" name="Rectangle 5"/>
          <p:cNvSpPr/>
          <p:nvPr userDrawn="1"/>
        </p:nvSpPr>
        <p:spPr>
          <a:xfrm>
            <a:off x="0" y="-85047"/>
            <a:ext cx="9144000" cy="16774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64833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793" y="130723"/>
            <a:ext cx="6096000" cy="356085"/>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40232"/>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4723820"/>
            <a:ext cx="2133600" cy="273844"/>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fld id="{D60D1EDE-7116-2443-9BDD-368CE5B37660}" type="slidenum">
              <a:rPr lang="en-US" smtClean="0"/>
              <a:pPr/>
              <a:t>‹#›</a:t>
            </a:fld>
            <a:endParaRPr lang="en-US" dirty="0"/>
          </a:p>
        </p:txBody>
      </p:sp>
      <p:sp>
        <p:nvSpPr>
          <p:cNvPr id="32" name="Date Placeholder 3"/>
          <p:cNvSpPr txBox="1">
            <a:spLocks/>
          </p:cNvSpPr>
          <p:nvPr userDrawn="1"/>
        </p:nvSpPr>
        <p:spPr>
          <a:xfrm>
            <a:off x="457200" y="4723820"/>
            <a:ext cx="2133600" cy="273844"/>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0" dirty="0" err="1" smtClean="0">
                <a:latin typeface="Calibri Light" panose="020F0302020204030204" pitchFamily="34" charset="0"/>
              </a:rPr>
              <a:t>www.coral-club.com</a:t>
            </a:r>
            <a:endParaRPr lang="en-US" i="0" dirty="0">
              <a:latin typeface="Calibri Light" panose="020F0302020204030204" pitchFamily="34" charset="0"/>
            </a:endParaRPr>
          </a:p>
        </p:txBody>
      </p:sp>
      <p:grpSp>
        <p:nvGrpSpPr>
          <p:cNvPr id="27" name="Group 26"/>
          <p:cNvGrpSpPr/>
          <p:nvPr userDrawn="1"/>
        </p:nvGrpSpPr>
        <p:grpSpPr>
          <a:xfrm>
            <a:off x="4257731" y="4720365"/>
            <a:ext cx="628539" cy="280755"/>
            <a:chOff x="3256504" y="4721279"/>
            <a:chExt cx="628539" cy="280755"/>
          </a:xfrm>
        </p:grpSpPr>
        <p:sp>
          <p:nvSpPr>
            <p:cNvPr id="5" name="Oval 4"/>
            <p:cNvSpPr/>
            <p:nvPr userDrawn="1"/>
          </p:nvSpPr>
          <p:spPr>
            <a:xfrm>
              <a:off x="3256504" y="4721279"/>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userDrawn="1"/>
          </p:nvSpPr>
          <p:spPr>
            <a:xfrm>
              <a:off x="3608196" y="4725187"/>
              <a:ext cx="276847" cy="276847"/>
            </a:xfrm>
            <a:prstGeom prst="ellipse">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userDrawn="1"/>
          </p:nvGrpSpPr>
          <p:grpSpPr>
            <a:xfrm>
              <a:off x="3365891" y="4826243"/>
              <a:ext cx="45719" cy="73401"/>
              <a:chOff x="3345327" y="4804129"/>
              <a:chExt cx="74099" cy="118964"/>
            </a:xfrm>
          </p:grpSpPr>
          <p:cxnSp>
            <p:nvCxnSpPr>
              <p:cNvPr id="31" name="Straight Connector 30"/>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userDrawn="1"/>
          </p:nvGrpSpPr>
          <p:grpSpPr>
            <a:xfrm flipH="1" flipV="1">
              <a:off x="3727667" y="4823914"/>
              <a:ext cx="45719" cy="73401"/>
              <a:chOff x="3345327" y="4804129"/>
              <a:chExt cx="74099" cy="118964"/>
            </a:xfrm>
          </p:grpSpPr>
          <p:cxnSp>
            <p:nvCxnSpPr>
              <p:cNvPr id="35" name="Straight Connector 34"/>
              <p:cNvCxnSpPr/>
              <p:nvPr userDrawn="1"/>
            </p:nvCxnSpPr>
            <p:spPr>
              <a:xfrm rot="16200000">
                <a:off x="3350846" y="4798611"/>
                <a:ext cx="63061" cy="74098"/>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3345327" y="4861369"/>
                <a:ext cx="74097" cy="61724"/>
              </a:xfrm>
              <a:prstGeom prst="line">
                <a:avLst/>
              </a:prstGeom>
              <a:ln w="952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cxnSp>
        <p:nvCxnSpPr>
          <p:cNvPr id="37" name="Straight Connector 36"/>
          <p:cNvCxnSpPr/>
          <p:nvPr userDrawn="1"/>
        </p:nvCxnSpPr>
        <p:spPr>
          <a:xfrm flipH="1">
            <a:off x="399803" y="562064"/>
            <a:ext cx="831813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40" name="Изображение 39" descr="CC_Logo_Green.eps"/>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149314" y="130723"/>
            <a:ext cx="461049" cy="304887"/>
          </a:xfrm>
          <a:prstGeom prst="rect">
            <a:avLst/>
          </a:prstGeom>
        </p:spPr>
      </p:pic>
    </p:spTree>
    <p:extLst>
      <p:ext uri="{BB962C8B-B14F-4D97-AF65-F5344CB8AC3E}">
        <p14:creationId xmlns:p14="http://schemas.microsoft.com/office/powerpoint/2010/main" val="122105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3" r:id="rId6"/>
    <p:sldLayoutId id="2147483666" r:id="rId7"/>
    <p:sldLayoutId id="2147483668" r:id="rId8"/>
    <p:sldLayoutId id="2147483667" r:id="rId9"/>
    <p:sldLayoutId id="2147483660" r:id="rId10"/>
    <p:sldLayoutId id="2147483663" r:id="rId11"/>
  </p:sldLayoutIdLst>
  <p:timing>
    <p:tnLst>
      <p:par>
        <p:cTn id="1" dur="indefinite" restart="never" nodeType="tmRoot"/>
      </p:par>
    </p:tnLst>
  </p:timing>
  <p:hf hdr="0" ftr="0" dt="0"/>
  <p:txStyles>
    <p:titleStyle>
      <a:lvl1pPr algn="l" defTabSz="457200" rtl="0" eaLnBrk="1" latinLnBrk="0" hangingPunct="1">
        <a:spcBef>
          <a:spcPct val="0"/>
        </a:spcBef>
        <a:buNone/>
        <a:defRPr sz="1400" b="1" kern="1200">
          <a:solidFill>
            <a:schemeClr val="tx1"/>
          </a:solidFill>
          <a:latin typeface="Raleway"/>
          <a:ea typeface="+mj-ea"/>
          <a:cs typeface="Raleway"/>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Raleway"/>
          <a:ea typeface="+mn-ea"/>
          <a:cs typeface="Raleway"/>
        </a:defRPr>
      </a:lvl1pPr>
      <a:lvl2pPr marL="742950" indent="-285750" algn="l" defTabSz="457200" rtl="0" eaLnBrk="1" latinLnBrk="0" hangingPunct="1">
        <a:spcBef>
          <a:spcPct val="20000"/>
        </a:spcBef>
        <a:buFont typeface="Arial"/>
        <a:buChar char="–"/>
        <a:defRPr sz="2000" kern="1200">
          <a:solidFill>
            <a:schemeClr val="tx1"/>
          </a:solidFill>
          <a:latin typeface="Raleway"/>
          <a:ea typeface="+mn-ea"/>
          <a:cs typeface="Raleway"/>
        </a:defRPr>
      </a:lvl2pPr>
      <a:lvl3pPr marL="1143000" indent="-228600" algn="l" defTabSz="457200" rtl="0" eaLnBrk="1" latinLnBrk="0" hangingPunct="1">
        <a:spcBef>
          <a:spcPct val="20000"/>
        </a:spcBef>
        <a:buFont typeface="Arial"/>
        <a:buChar char="•"/>
        <a:defRPr sz="1800" kern="1200">
          <a:solidFill>
            <a:schemeClr val="tx1"/>
          </a:solidFill>
          <a:latin typeface="Raleway"/>
          <a:ea typeface="+mn-ea"/>
          <a:cs typeface="Raleway"/>
        </a:defRPr>
      </a:lvl3pPr>
      <a:lvl4pPr marL="1600200" indent="-228600" algn="l" defTabSz="457200" rtl="0" eaLnBrk="1" latinLnBrk="0" hangingPunct="1">
        <a:spcBef>
          <a:spcPct val="20000"/>
        </a:spcBef>
        <a:buFont typeface="Arial"/>
        <a:buChar char="–"/>
        <a:defRPr sz="1600" kern="1200">
          <a:solidFill>
            <a:schemeClr val="tx1"/>
          </a:solidFill>
          <a:latin typeface="Raleway"/>
          <a:ea typeface="+mn-ea"/>
          <a:cs typeface="Raleway"/>
        </a:defRPr>
      </a:lvl4pPr>
      <a:lvl5pPr marL="2057400" indent="-228600" algn="l" defTabSz="457200" rtl="0" eaLnBrk="1" latinLnBrk="0" hangingPunct="1">
        <a:spcBef>
          <a:spcPct val="20000"/>
        </a:spcBef>
        <a:buFont typeface="Arial"/>
        <a:buChar char="»"/>
        <a:defRPr sz="1600" kern="1200">
          <a:solidFill>
            <a:schemeClr val="tx1"/>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8.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emf"/><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gif"/><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0.jpg"/><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jp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81.JP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85.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86.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emf"/><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jpe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1833"/>
          <p:cNvSpPr/>
          <p:nvPr/>
        </p:nvSpPr>
        <p:spPr>
          <a:xfrm>
            <a:off x="0" y="0"/>
            <a:ext cx="9144000" cy="5143500"/>
          </a:xfrm>
          <a:prstGeom prst="rect">
            <a:avLst/>
          </a:prstGeom>
          <a:solidFill>
            <a:schemeClr val="bg1">
              <a:alpha val="69000"/>
            </a:schemeClr>
          </a:solidFill>
          <a:ln w="12700">
            <a:miter lim="400000"/>
          </a:ln>
        </p:spPr>
        <p:txBody>
          <a:bodyPr lIns="0" tIns="0" rIns="0" bIns="0" anchor="ctr"/>
          <a:lstStyle/>
          <a:p>
            <a:pPr lvl="0" algn="ctr">
              <a:defRPr sz="3200">
                <a:solidFill>
                  <a:srgbClr val="FFFFFF"/>
                </a:solidFill>
              </a:defRPr>
            </a:pPr>
            <a:endParaRPr dirty="0">
              <a:latin typeface="Raleway"/>
              <a:cs typeface="Raleway"/>
            </a:endParaRPr>
          </a:p>
        </p:txBody>
      </p:sp>
      <p:sp>
        <p:nvSpPr>
          <p:cNvPr id="6" name="Rectangle 5"/>
          <p:cNvSpPr/>
          <p:nvPr/>
        </p:nvSpPr>
        <p:spPr>
          <a:xfrm>
            <a:off x="1961686" y="314325"/>
            <a:ext cx="5220627" cy="60960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40000"/>
              </a:lnSpc>
            </a:pPr>
            <a:endParaRPr lang="ru-RU" sz="1100" b="1" dirty="0" smtClean="0">
              <a:solidFill>
                <a:srgbClr val="EF1156"/>
              </a:solidFill>
              <a:latin typeface="Raleway"/>
              <a:cs typeface="Raleway"/>
            </a:endParaRPr>
          </a:p>
        </p:txBody>
      </p:sp>
      <p:sp>
        <p:nvSpPr>
          <p:cNvPr id="7" name="Rectangle 5"/>
          <p:cNvSpPr/>
          <p:nvPr/>
        </p:nvSpPr>
        <p:spPr>
          <a:xfrm>
            <a:off x="3717235" y="800099"/>
            <a:ext cx="5058650" cy="146227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lt-LT" sz="3200" b="1" dirty="0" smtClean="0">
                <a:solidFill>
                  <a:schemeClr val="accent4">
                    <a:lumMod val="75000"/>
                  </a:schemeClr>
                </a:solidFill>
                <a:latin typeface="Raleway" panose="020B0503030101060003" pitchFamily="34" charset="-52"/>
              </a:rPr>
              <a:t>Tikslinė programa</a:t>
            </a:r>
            <a:endParaRPr lang="ru-RU" sz="3200" b="1" dirty="0" smtClean="0">
              <a:solidFill>
                <a:schemeClr val="accent4">
                  <a:lumMod val="75000"/>
                </a:schemeClr>
              </a:solidFill>
              <a:latin typeface="Raleway" panose="020B0503030101060003" pitchFamily="34" charset="-52"/>
              <a:cs typeface="Raleway"/>
            </a:endParaRPr>
          </a:p>
          <a:p>
            <a:pPr algn="ctr"/>
            <a:r>
              <a:rPr lang="lt-LT" sz="3200" b="1" dirty="0" smtClean="0">
                <a:solidFill>
                  <a:schemeClr val="accent4">
                    <a:lumMod val="75000"/>
                  </a:schemeClr>
                </a:solidFill>
                <a:latin typeface="Raleway" panose="020B0503030101060003" pitchFamily="34" charset="-52"/>
                <a:cs typeface="Raleway"/>
              </a:rPr>
              <a:t>SVEIKAS ŽARNYNAS</a:t>
            </a:r>
            <a:endParaRPr lang="ru-RU" sz="2000" b="1" dirty="0" smtClean="0">
              <a:solidFill>
                <a:schemeClr val="accent4">
                  <a:lumMod val="75000"/>
                </a:schemeClr>
              </a:solidFill>
              <a:latin typeface="Raleway" panose="020B0503030101060003" pitchFamily="34" charset="-52"/>
              <a:cs typeface="Raleway"/>
            </a:endParaRPr>
          </a:p>
        </p:txBody>
      </p:sp>
      <p:pic>
        <p:nvPicPr>
          <p:cNvPr id="8" name="Изображение 17" descr="CC_Logo_Green.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6196" y="344016"/>
            <a:ext cx="689688" cy="456083"/>
          </a:xfrm>
          <a:prstGeom prst="rect">
            <a:avLst/>
          </a:prstGeom>
          <a:noFill/>
          <a:ln>
            <a:noFill/>
          </a:ln>
        </p:spPr>
      </p:pic>
      <p:sp>
        <p:nvSpPr>
          <p:cNvPr id="9" name="Rectangle 5"/>
          <p:cNvSpPr/>
          <p:nvPr/>
        </p:nvSpPr>
        <p:spPr>
          <a:xfrm>
            <a:off x="4214191" y="2022902"/>
            <a:ext cx="4104861" cy="124220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lt-LT" i="1" dirty="0" smtClean="0">
                <a:solidFill>
                  <a:schemeClr val="accent4">
                    <a:lumMod val="75000"/>
                  </a:schemeClr>
                </a:solidFill>
              </a:rPr>
              <a:t>Kompleksinė pagalba</a:t>
            </a:r>
          </a:p>
          <a:p>
            <a:pPr algn="ctr"/>
            <a:r>
              <a:rPr lang="lt-LT" i="1" dirty="0" smtClean="0">
                <a:solidFill>
                  <a:schemeClr val="accent4">
                    <a:lumMod val="75000"/>
                  </a:schemeClr>
                </a:solidFill>
              </a:rPr>
              <a:t>žarnyno ir viso</a:t>
            </a:r>
            <a:r>
              <a:rPr lang="ru-RU" i="1" dirty="0" smtClean="0">
                <a:solidFill>
                  <a:schemeClr val="accent4">
                    <a:lumMod val="75000"/>
                  </a:schemeClr>
                </a:solidFill>
              </a:rPr>
              <a:t/>
            </a:r>
            <a:br>
              <a:rPr lang="ru-RU" i="1" dirty="0" smtClean="0">
                <a:solidFill>
                  <a:schemeClr val="accent4">
                    <a:lumMod val="75000"/>
                  </a:schemeClr>
                </a:solidFill>
              </a:rPr>
            </a:br>
            <a:r>
              <a:rPr lang="lt-LT" i="1" dirty="0" smtClean="0">
                <a:solidFill>
                  <a:schemeClr val="accent4">
                    <a:lumMod val="75000"/>
                  </a:schemeClr>
                </a:solidFill>
              </a:rPr>
              <a:t>virškinamojo trakto sveikatai</a:t>
            </a:r>
            <a:endParaRPr lang="ru-RU" b="1" dirty="0" smtClean="0">
              <a:solidFill>
                <a:schemeClr val="accent4">
                  <a:lumMod val="75000"/>
                </a:schemeClr>
              </a:solidFill>
              <a:latin typeface="Raleway" panose="020B0503030101060003" pitchFamily="34" charset="-52"/>
              <a:cs typeface="Raleway"/>
            </a:endParaRPr>
          </a:p>
        </p:txBody>
      </p:sp>
      <p:sp>
        <p:nvSpPr>
          <p:cNvPr id="11" name="Rectangle 5"/>
          <p:cNvSpPr/>
          <p:nvPr/>
        </p:nvSpPr>
        <p:spPr>
          <a:xfrm>
            <a:off x="4248794" y="2262377"/>
            <a:ext cx="3995531" cy="146227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800" b="1" dirty="0" smtClean="0">
              <a:solidFill>
                <a:srgbClr val="C00000"/>
              </a:solidFill>
              <a:latin typeface="Raleway" panose="020B0503030101060003" pitchFamily="34" charset="-52"/>
              <a:cs typeface="Raleway"/>
            </a:endParaRPr>
          </a:p>
        </p:txBody>
      </p:sp>
      <p:grpSp>
        <p:nvGrpSpPr>
          <p:cNvPr id="4" name="Группа 3"/>
          <p:cNvGrpSpPr/>
          <p:nvPr/>
        </p:nvGrpSpPr>
        <p:grpSpPr>
          <a:xfrm>
            <a:off x="1183231" y="1147918"/>
            <a:ext cx="1962253" cy="3006071"/>
            <a:chOff x="1183231" y="1147918"/>
            <a:chExt cx="1962253" cy="3006071"/>
          </a:xfrm>
        </p:grpSpPr>
        <p:pic>
          <p:nvPicPr>
            <p:cNvPr id="2" name="Рисунок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3231" y="1147918"/>
              <a:ext cx="1962253" cy="3006071"/>
            </a:xfrm>
            <a:prstGeom prst="rect">
              <a:avLst/>
            </a:prstGeom>
          </p:spPr>
        </p:pic>
        <p:sp>
          <p:nvSpPr>
            <p:cNvPr id="3" name="Прямоугольник 2"/>
            <p:cNvSpPr/>
            <p:nvPr/>
          </p:nvSpPr>
          <p:spPr>
            <a:xfrm>
              <a:off x="1183231" y="1147918"/>
              <a:ext cx="1962253" cy="2912664"/>
            </a:xfrm>
            <a:prstGeom prst="rect">
              <a:avLst/>
            </a:prstGeom>
            <a:noFill/>
            <a:ln w="190500">
              <a:solidFill>
                <a:srgbClr val="58B46A"/>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p:sp>
        <p:nvSpPr>
          <p:cNvPr id="5" name="TextBox 4"/>
          <p:cNvSpPr txBox="1"/>
          <p:nvPr/>
        </p:nvSpPr>
        <p:spPr>
          <a:xfrm>
            <a:off x="4268855" y="3429100"/>
            <a:ext cx="3995531" cy="1200329"/>
          </a:xfrm>
          <a:prstGeom prst="rect">
            <a:avLst/>
          </a:prstGeom>
          <a:noFill/>
        </p:spPr>
        <p:txBody>
          <a:bodyPr wrap="square" rtlCol="0">
            <a:spAutoFit/>
          </a:bodyPr>
          <a:lstStyle/>
          <a:p>
            <a:pPr algn="ctr"/>
            <a:r>
              <a:rPr lang="lt-LT" b="1" dirty="0" smtClean="0">
                <a:solidFill>
                  <a:srgbClr val="C00000"/>
                </a:solidFill>
                <a:latin typeface="Raleway" panose="020B0503030101060003" pitchFamily="34" charset="-52"/>
              </a:rPr>
              <a:t>Imuniteto palaikymas</a:t>
            </a:r>
          </a:p>
          <a:p>
            <a:pPr algn="ctr"/>
            <a:r>
              <a:rPr lang="ru-RU" b="1" dirty="0" smtClean="0">
                <a:solidFill>
                  <a:srgbClr val="C00000"/>
                </a:solidFill>
                <a:latin typeface="Raleway" panose="020B0503030101060003" pitchFamily="34" charset="-52"/>
              </a:rPr>
              <a:t> </a:t>
            </a:r>
            <a:br>
              <a:rPr lang="ru-RU" b="1" dirty="0" smtClean="0">
                <a:solidFill>
                  <a:srgbClr val="C00000"/>
                </a:solidFill>
                <a:latin typeface="Raleway" panose="020B0503030101060003" pitchFamily="34" charset="-52"/>
              </a:rPr>
            </a:br>
            <a:r>
              <a:rPr lang="lt-LT" b="1" dirty="0" smtClean="0">
                <a:solidFill>
                  <a:srgbClr val="C00000"/>
                </a:solidFill>
                <a:latin typeface="Raleway" panose="020B0503030101060003" pitchFamily="34" charset="-52"/>
              </a:rPr>
              <a:t>Viskas įskaičiuota</a:t>
            </a:r>
            <a:endParaRPr lang="ru-RU" b="1" dirty="0">
              <a:solidFill>
                <a:srgbClr val="C00000"/>
              </a:solidFill>
              <a:latin typeface="Raleway" panose="020B0503030101060003" pitchFamily="34" charset="-52"/>
              <a:cs typeface="Raleway"/>
            </a:endParaRPr>
          </a:p>
          <a:p>
            <a:endParaRPr lang="ru-RU" dirty="0"/>
          </a:p>
        </p:txBody>
      </p:sp>
    </p:spTree>
    <p:extLst>
      <p:ext uri="{BB962C8B-B14F-4D97-AF65-F5344CB8AC3E}">
        <p14:creationId xmlns:p14="http://schemas.microsoft.com/office/powerpoint/2010/main" val="197443255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8" y="1652633"/>
            <a:ext cx="2547257" cy="2363560"/>
          </a:xfrm>
          <a:prstGeom prst="rect">
            <a:avLst/>
          </a:prstGeom>
        </p:spPr>
      </p:pic>
      <p:pic>
        <p:nvPicPr>
          <p:cNvPr id="33" name="Изображение 17" descr="CC_Logo_Green.eps"/>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3" name="Рисунок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132" y="108561"/>
            <a:ext cx="3256840" cy="4885260"/>
          </a:xfrm>
          <a:prstGeom prst="rect">
            <a:avLst/>
          </a:prstGeom>
        </p:spPr>
      </p:pic>
      <p:sp>
        <p:nvSpPr>
          <p:cNvPr id="2" name="TextBox 1"/>
          <p:cNvSpPr txBox="1"/>
          <p:nvPr/>
        </p:nvSpPr>
        <p:spPr>
          <a:xfrm>
            <a:off x="3372592" y="330954"/>
            <a:ext cx="5498276" cy="1107996"/>
          </a:xfrm>
          <a:prstGeom prst="rect">
            <a:avLst/>
          </a:prstGeom>
          <a:noFill/>
        </p:spPr>
        <p:txBody>
          <a:bodyPr wrap="square" rtlCol="0">
            <a:spAutoFit/>
          </a:bodyPr>
          <a:lstStyle/>
          <a:p>
            <a:r>
              <a:rPr lang="lt-LT" sz="2200" b="1" dirty="0" smtClean="0"/>
              <a:t>Jeigu žarnynas dirba puikiai,</a:t>
            </a:r>
            <a:endParaRPr lang="ru-RU" sz="2200" b="1" dirty="0" smtClean="0"/>
          </a:p>
          <a:p>
            <a:r>
              <a:rPr lang="lt-LT" sz="2200" b="1" dirty="0" smtClean="0"/>
              <a:t>sveikata irgi bus puiki</a:t>
            </a:r>
            <a:r>
              <a:rPr lang="ru-RU" sz="2200" b="1" dirty="0" smtClean="0"/>
              <a:t>! </a:t>
            </a:r>
            <a:br>
              <a:rPr lang="ru-RU" sz="2200" b="1" dirty="0" smtClean="0"/>
            </a:br>
            <a:endParaRPr lang="ru-RU" sz="2200" b="1"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 y="43815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49184" y="4508328"/>
            <a:ext cx="8317327" cy="707886"/>
          </a:xfrm>
          <a:prstGeom prst="rect">
            <a:avLst/>
          </a:prstGeom>
          <a:noFill/>
        </p:spPr>
        <p:txBody>
          <a:bodyPr wrap="square" rtlCol="0">
            <a:spAutoFit/>
          </a:bodyPr>
          <a:lstStyle/>
          <a:p>
            <a:r>
              <a:rPr lang="lt-LT" sz="2200" b="1" dirty="0" smtClean="0"/>
              <a:t>Jūs pilni energijos, atrodote gražiai ir jaučiatės jauni</a:t>
            </a:r>
            <a:r>
              <a:rPr lang="ru-RU" sz="2200" b="1" dirty="0" smtClean="0"/>
              <a:t>!</a:t>
            </a:r>
            <a:endParaRPr lang="ru-RU" sz="2200" b="1" dirty="0"/>
          </a:p>
          <a:p>
            <a:endParaRPr lang="ru-RU" dirty="0"/>
          </a:p>
        </p:txBody>
      </p:sp>
    </p:spTree>
    <p:extLst>
      <p:ext uri="{BB962C8B-B14F-4D97-AF65-F5344CB8AC3E}">
        <p14:creationId xmlns:p14="http://schemas.microsoft.com/office/powerpoint/2010/main" val="1705366946"/>
      </p:ext>
    </p:extLst>
  </p:cSld>
  <p:clrMapOvr>
    <a:masterClrMapping/>
  </p:clrMapOvr>
  <p:transition spd="slow">
    <p:push dir="u"/>
  </p:transition>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p:cNvSpPr>
          <p:nvPr>
            <p:ph type="sldNum" sz="quarter" idx="4294967295"/>
          </p:nvPr>
        </p:nvSpPr>
        <p:spPr>
          <a:xfrm>
            <a:off x="9169574" y="5278099"/>
            <a:ext cx="174625" cy="223838"/>
          </a:xfrm>
          <a:prstGeom prst="rect">
            <a:avLst/>
          </a:prstGeom>
          <a:extLst>
            <a:ext uri="{C572A759-6A51-4108-AA02-DFA0A04FC94B}">
              <ma14:wrappingTextBoxFlag xmlns="" xmlns:ma14="http://schemas.microsoft.com/office/mac/drawingml/2011/main" val="1"/>
            </a:ext>
          </a:extLst>
        </p:spPr>
        <p:txBody>
          <a:bodyPr/>
          <a:lstStyle/>
          <a:p>
            <a:pPr lvl="0">
              <a:defRPr sz="1800" spc="0"/>
            </a:pPr>
            <a:fld id="{86CB4B4D-7CA3-9044-876B-883B54F8677D}" type="slidenum">
              <a:rPr sz="1400" spc="36"/>
              <a:pPr lvl="0">
                <a:defRPr sz="1800" spc="0"/>
              </a:pPr>
              <a:t>11</a:t>
            </a:fld>
            <a:endParaRPr sz="1400" spc="36"/>
          </a:p>
        </p:txBody>
      </p:sp>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272504" y="771833"/>
            <a:ext cx="515154" cy="340666"/>
          </a:xfrm>
          <a:prstGeom prst="rect">
            <a:avLst/>
          </a:prstGeom>
          <a:noFill/>
          <a:ln>
            <a:noFill/>
          </a:ln>
        </p:spPr>
      </p:pic>
      <p:sp>
        <p:nvSpPr>
          <p:cNvPr id="5" name="TextBox 4"/>
          <p:cNvSpPr txBox="1"/>
          <p:nvPr/>
        </p:nvSpPr>
        <p:spPr>
          <a:xfrm>
            <a:off x="5638964" y="1685037"/>
            <a:ext cx="3040886" cy="221599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lt-LT" sz="2000" b="1" dirty="0" smtClean="0"/>
              <a:t>Vaistų vartojimas</a:t>
            </a:r>
            <a:endParaRPr lang="ru-RU" sz="2000" b="1" dirty="0"/>
          </a:p>
          <a:p>
            <a:pPr marL="285750" indent="-285750">
              <a:lnSpc>
                <a:spcPct val="150000"/>
              </a:lnSpc>
              <a:buFont typeface="Arial" panose="020B0604020202020204" pitchFamily="34" charset="0"/>
              <a:buChar char="•"/>
            </a:pPr>
            <a:r>
              <a:rPr lang="lt-LT" sz="2000" b="1" dirty="0" smtClean="0"/>
              <a:t>Stresas</a:t>
            </a:r>
            <a:endParaRPr lang="ru-RU" sz="2000" b="1" dirty="0" smtClean="0"/>
          </a:p>
          <a:p>
            <a:pPr marL="285750" indent="-285750">
              <a:lnSpc>
                <a:spcPct val="150000"/>
              </a:lnSpc>
              <a:buFont typeface="Arial" panose="020B0604020202020204" pitchFamily="34" charset="0"/>
              <a:buChar char="•"/>
            </a:pPr>
            <a:r>
              <a:rPr lang="lt-LT" sz="2000" b="1" dirty="0" smtClean="0"/>
              <a:t>Nesubalansuota mityba</a:t>
            </a:r>
            <a:endParaRPr lang="ru-RU" sz="2000" b="1" dirty="0"/>
          </a:p>
          <a:p>
            <a:pPr marL="285750" indent="-285750">
              <a:lnSpc>
                <a:spcPct val="150000"/>
              </a:lnSpc>
              <a:buFont typeface="Arial" panose="020B0604020202020204" pitchFamily="34" charset="0"/>
              <a:buChar char="•"/>
            </a:pPr>
            <a:r>
              <a:rPr lang="lt-LT" sz="2000" b="1" dirty="0"/>
              <a:t>Per mažai judėjimo </a:t>
            </a:r>
            <a:endParaRPr lang="ru-RU" sz="2000" b="1" dirty="0"/>
          </a:p>
          <a:p>
            <a:pPr marL="285750" indent="-285750">
              <a:buFont typeface="Arial" panose="020B0604020202020204" pitchFamily="34" charset="0"/>
              <a:buChar char="•"/>
            </a:pPr>
            <a:endParaRPr lang="ru-RU" b="1" dirty="0"/>
          </a:p>
        </p:txBody>
      </p:sp>
      <p:pic>
        <p:nvPicPr>
          <p:cNvPr id="12" name="Рисунок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488" y="3145424"/>
            <a:ext cx="2027187" cy="1351458"/>
          </a:xfrm>
          <a:prstGeom prst="rect">
            <a:avLst/>
          </a:prstGeom>
        </p:spPr>
      </p:pic>
      <p:pic>
        <p:nvPicPr>
          <p:cNvPr id="13" name="Рисунок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487" y="1641541"/>
            <a:ext cx="2027188" cy="1336607"/>
          </a:xfrm>
          <a:prstGeom prst="rect">
            <a:avLst/>
          </a:prstGeom>
        </p:spPr>
      </p:pic>
      <p:pic>
        <p:nvPicPr>
          <p:cNvPr id="15" name="Рисунок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5487" y="3137112"/>
            <a:ext cx="1959674" cy="1375771"/>
          </a:xfrm>
          <a:prstGeom prst="rect">
            <a:avLst/>
          </a:prstGeom>
        </p:spPr>
      </p:pic>
      <p:pic>
        <p:nvPicPr>
          <p:cNvPr id="19" name="Рисунок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05487" y="1678205"/>
            <a:ext cx="1959674" cy="1302129"/>
          </a:xfrm>
          <a:prstGeom prst="rect">
            <a:avLst/>
          </a:prstGeom>
        </p:spPr>
      </p:pic>
      <p:sp>
        <p:nvSpPr>
          <p:cNvPr id="3" name="Прямоугольник 2"/>
          <p:cNvSpPr/>
          <p:nvPr/>
        </p:nvSpPr>
        <p:spPr>
          <a:xfrm>
            <a:off x="0" y="0"/>
            <a:ext cx="9144000" cy="1112499"/>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extBox 1"/>
          <p:cNvSpPr txBox="1"/>
          <p:nvPr/>
        </p:nvSpPr>
        <p:spPr>
          <a:xfrm>
            <a:off x="274321" y="201250"/>
            <a:ext cx="8869680" cy="769441"/>
          </a:xfrm>
          <a:prstGeom prst="rect">
            <a:avLst/>
          </a:prstGeom>
          <a:noFill/>
        </p:spPr>
        <p:txBody>
          <a:bodyPr wrap="square" rtlCol="0">
            <a:spAutoFit/>
          </a:bodyPr>
          <a:lstStyle/>
          <a:p>
            <a:pPr algn="ctr"/>
            <a:r>
              <a:rPr lang="lt-LT" sz="2200" b="1" dirty="0" smtClean="0">
                <a:solidFill>
                  <a:schemeClr val="bg1"/>
                </a:solidFill>
                <a:latin typeface="Raleway" panose="020B0503030101060003" pitchFamily="34" charset="-52"/>
              </a:rPr>
              <a:t>Žarnyno veiklos sutrikimų ir </a:t>
            </a:r>
          </a:p>
          <a:p>
            <a:pPr algn="ctr"/>
            <a:r>
              <a:rPr lang="lt-LT" sz="2200" b="1" dirty="0" smtClean="0">
                <a:solidFill>
                  <a:schemeClr val="bg1"/>
                </a:solidFill>
                <a:latin typeface="Raleway" panose="020B0503030101060003" pitchFamily="34" charset="-52"/>
              </a:rPr>
              <a:t>organizmo sveikatos pablogėjimo priežastys</a:t>
            </a:r>
            <a:endParaRPr lang="ru-RU" sz="2200" b="1" dirty="0">
              <a:solidFill>
                <a:schemeClr val="bg1"/>
              </a:solidFill>
              <a:latin typeface="Raleway" panose="020B0503030101060003" pitchFamily="34" charset="-52"/>
            </a:endParaRPr>
          </a:p>
        </p:txBody>
      </p:sp>
    </p:spTree>
    <p:extLst>
      <p:ext uri="{BB962C8B-B14F-4D97-AF65-F5344CB8AC3E}">
        <p14:creationId xmlns:p14="http://schemas.microsoft.com/office/powerpoint/2010/main" val="929481795"/>
      </p:ext>
    </p:extLst>
  </p:cSld>
  <p:clrMapOvr>
    <a:masterClrMapping/>
  </p:clrMapOvr>
  <p:transition spd="slow">
    <p:push dir="u"/>
  </p:transition>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2" name="Рисунок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606" y="944915"/>
            <a:ext cx="4003320" cy="3435391"/>
          </a:xfrm>
          <a:prstGeom prst="rect">
            <a:avLst/>
          </a:prstGeom>
        </p:spPr>
      </p:pic>
      <p:sp>
        <p:nvSpPr>
          <p:cNvPr id="3" name="Выноска-облако 2"/>
          <p:cNvSpPr/>
          <p:nvPr/>
        </p:nvSpPr>
        <p:spPr>
          <a:xfrm>
            <a:off x="3978877" y="0"/>
            <a:ext cx="4608582" cy="2412873"/>
          </a:xfrm>
          <a:prstGeom prst="cloudCallou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Выноска-облако 4"/>
          <p:cNvSpPr/>
          <p:nvPr/>
        </p:nvSpPr>
        <p:spPr>
          <a:xfrm>
            <a:off x="4022544" y="485775"/>
            <a:ext cx="4049761" cy="3241318"/>
          </a:xfrm>
          <a:prstGeom prst="cloudCallout">
            <a:avLst>
              <a:gd name="adj1" fmla="val -83761"/>
              <a:gd name="adj2" fmla="val -6359"/>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TextBox 5"/>
          <p:cNvSpPr txBox="1"/>
          <p:nvPr/>
        </p:nvSpPr>
        <p:spPr>
          <a:xfrm>
            <a:off x="4717473" y="1206436"/>
            <a:ext cx="3409160" cy="1077218"/>
          </a:xfrm>
          <a:prstGeom prst="rect">
            <a:avLst/>
          </a:prstGeom>
          <a:noFill/>
        </p:spPr>
        <p:txBody>
          <a:bodyPr wrap="square" rtlCol="0">
            <a:spAutoFit/>
          </a:bodyPr>
          <a:lstStyle/>
          <a:p>
            <a:r>
              <a:rPr lang="lt-LT" sz="3200" b="1" dirty="0" smtClean="0">
                <a:solidFill>
                  <a:srgbClr val="C00000"/>
                </a:solidFill>
              </a:rPr>
              <a:t>Kaip išspręsti </a:t>
            </a:r>
          </a:p>
          <a:p>
            <a:r>
              <a:rPr lang="lt-LT" sz="3200" b="1" dirty="0" smtClean="0">
                <a:solidFill>
                  <a:srgbClr val="C00000"/>
                </a:solidFill>
              </a:rPr>
              <a:t>šią problemą</a:t>
            </a:r>
            <a:r>
              <a:rPr lang="ru-RU" sz="3200" b="1" dirty="0" smtClean="0">
                <a:solidFill>
                  <a:srgbClr val="C00000"/>
                </a:solidFill>
              </a:rPr>
              <a:t>?</a:t>
            </a:r>
          </a:p>
        </p:txBody>
      </p:sp>
      <p:grpSp>
        <p:nvGrpSpPr>
          <p:cNvPr id="8" name="Группа 7"/>
          <p:cNvGrpSpPr/>
          <p:nvPr/>
        </p:nvGrpSpPr>
        <p:grpSpPr>
          <a:xfrm>
            <a:off x="-1" y="4380306"/>
            <a:ext cx="9144001" cy="763194"/>
            <a:chOff x="-1" y="3266429"/>
            <a:chExt cx="9144001" cy="1877071"/>
          </a:xfrm>
        </p:grpSpPr>
        <p:pic>
          <p:nvPicPr>
            <p:cNvPr id="9" name="Рисунок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0" y="4761903"/>
              <a:ext cx="9143999" cy="381597"/>
            </a:xfrm>
            <a:prstGeom prst="rect">
              <a:avLst/>
            </a:prstGeom>
          </p:spPr>
        </p:pic>
        <p:pic>
          <p:nvPicPr>
            <p:cNvPr id="10" name="Рисунок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 y="4380306"/>
              <a:ext cx="9143999" cy="381597"/>
            </a:xfrm>
            <a:prstGeom prst="rect">
              <a:avLst/>
            </a:prstGeom>
          </p:spPr>
        </p:pic>
        <p:pic>
          <p:nvPicPr>
            <p:cNvPr id="11" name="Рисунок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 y="3998709"/>
              <a:ext cx="9143999" cy="381597"/>
            </a:xfrm>
            <a:prstGeom prst="rect">
              <a:avLst/>
            </a:prstGeom>
          </p:spPr>
        </p:pic>
        <p:pic>
          <p:nvPicPr>
            <p:cNvPr id="12" name="Рисунок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 y="3632184"/>
              <a:ext cx="9143999" cy="381597"/>
            </a:xfrm>
            <a:prstGeom prst="rect">
              <a:avLst/>
            </a:prstGeom>
          </p:spPr>
        </p:pic>
        <p:pic>
          <p:nvPicPr>
            <p:cNvPr id="13" name="Рисунок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 y="3266429"/>
              <a:ext cx="9143999" cy="381597"/>
            </a:xfrm>
            <a:prstGeom prst="rect">
              <a:avLst/>
            </a:prstGeom>
          </p:spPr>
        </p:pic>
      </p:grpSp>
      <p:pic>
        <p:nvPicPr>
          <p:cNvPr id="14" name="Изображение 17" descr="CC_Logo_Green.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6196" y="344016"/>
            <a:ext cx="689688" cy="456083"/>
          </a:xfrm>
          <a:prstGeom prst="rect">
            <a:avLst/>
          </a:prstGeom>
          <a:noFill/>
          <a:ln>
            <a:noFill/>
          </a:ln>
        </p:spPr>
      </p:pic>
    </p:spTree>
    <p:extLst>
      <p:ext uri="{BB962C8B-B14F-4D97-AF65-F5344CB8AC3E}">
        <p14:creationId xmlns:p14="http://schemas.microsoft.com/office/powerpoint/2010/main" val="882251737"/>
      </p:ext>
    </p:extLst>
  </p:cSld>
  <p:clrMapOvr>
    <a:masterClrMapping/>
  </p:clrMapOvr>
  <p:transition spd="slow">
    <p:push dir="u"/>
  </p:transition>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3" name="Рисунок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87632" y="145109"/>
            <a:ext cx="748737" cy="936766"/>
          </a:xfrm>
          <a:prstGeom prst="rect">
            <a:avLst/>
          </a:prstGeom>
        </p:spPr>
      </p:pic>
      <p:pic>
        <p:nvPicPr>
          <p:cNvPr id="8" name="Рисунок 7"/>
          <p:cNvPicPr>
            <a:picLocks noChangeAspect="1"/>
          </p:cNvPicPr>
          <p:nvPr/>
        </p:nvPicPr>
        <p:blipFill rotWithShape="1">
          <a:blip r:embed="rId5"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flipV="1">
            <a:off x="602672" y="315442"/>
            <a:ext cx="806186" cy="963905"/>
          </a:xfrm>
          <a:prstGeom prst="rect">
            <a:avLst/>
          </a:prstGeom>
        </p:spPr>
      </p:pic>
      <p:sp>
        <p:nvSpPr>
          <p:cNvPr id="4" name="TextBox 3"/>
          <p:cNvSpPr txBox="1"/>
          <p:nvPr/>
        </p:nvSpPr>
        <p:spPr>
          <a:xfrm>
            <a:off x="602672" y="1130669"/>
            <a:ext cx="3377046" cy="1908215"/>
          </a:xfrm>
          <a:prstGeom prst="rect">
            <a:avLst/>
          </a:prstGeom>
          <a:noFill/>
        </p:spPr>
        <p:txBody>
          <a:bodyPr wrap="square" rtlCol="0">
            <a:spAutoFit/>
          </a:bodyPr>
          <a:lstStyle/>
          <a:p>
            <a:endParaRPr lang="lt-LT" b="1" dirty="0" smtClean="0">
              <a:solidFill>
                <a:srgbClr val="008000"/>
              </a:solidFill>
            </a:endParaRPr>
          </a:p>
          <a:p>
            <a:r>
              <a:rPr lang="lt-LT" b="1" dirty="0" smtClean="0">
                <a:solidFill>
                  <a:srgbClr val="008000"/>
                </a:solidFill>
              </a:rPr>
              <a:t>Kompleksinė programa </a:t>
            </a:r>
            <a:r>
              <a:rPr lang="ru-RU" b="1" dirty="0" smtClean="0">
                <a:solidFill>
                  <a:srgbClr val="008000"/>
                </a:solidFill>
              </a:rPr>
              <a:t>– </a:t>
            </a:r>
          </a:p>
          <a:p>
            <a:r>
              <a:rPr lang="lt-LT" sz="1600" dirty="0" smtClean="0">
                <a:solidFill>
                  <a:srgbClr val="008000"/>
                </a:solidFill>
              </a:rPr>
              <a:t>subalansuota valomųjų, </a:t>
            </a:r>
          </a:p>
          <a:p>
            <a:r>
              <a:rPr lang="lt-LT" sz="1600" dirty="0" smtClean="0">
                <a:solidFill>
                  <a:srgbClr val="008000"/>
                </a:solidFill>
              </a:rPr>
              <a:t>sveiką mikrobiomą atkuriančių, nutrientų deficitą pašalinančių produktų kombinacija</a:t>
            </a:r>
            <a:r>
              <a:rPr lang="ru-RU" sz="1600" dirty="0" smtClean="0">
                <a:solidFill>
                  <a:srgbClr val="008000"/>
                </a:solidFill>
              </a:rPr>
              <a:t>. </a:t>
            </a:r>
            <a:br>
              <a:rPr lang="ru-RU" sz="1600" dirty="0" smtClean="0">
                <a:solidFill>
                  <a:srgbClr val="008000"/>
                </a:solidFill>
              </a:rPr>
            </a:br>
            <a:endParaRPr lang="ru-RU" dirty="0"/>
          </a:p>
        </p:txBody>
      </p:sp>
      <p:sp>
        <p:nvSpPr>
          <p:cNvPr id="10" name="TextBox 9"/>
          <p:cNvSpPr txBox="1"/>
          <p:nvPr/>
        </p:nvSpPr>
        <p:spPr>
          <a:xfrm>
            <a:off x="5018314" y="1130669"/>
            <a:ext cx="3782785" cy="1600438"/>
          </a:xfrm>
          <a:prstGeom prst="rect">
            <a:avLst/>
          </a:prstGeom>
          <a:noFill/>
        </p:spPr>
        <p:txBody>
          <a:bodyPr wrap="square" rtlCol="0">
            <a:spAutoFit/>
          </a:bodyPr>
          <a:lstStyle/>
          <a:p>
            <a:r>
              <a:rPr lang="lt-LT" b="1" dirty="0" smtClean="0"/>
              <a:t>Ekspress metodas</a:t>
            </a:r>
            <a:endParaRPr lang="ru-RU" b="1" dirty="0" smtClean="0"/>
          </a:p>
          <a:p>
            <a:r>
              <a:rPr lang="lt-LT" sz="1600" dirty="0" smtClean="0"/>
              <a:t>Bandymas spręsti problemą naudojant „stebuklingą“ priemonę</a:t>
            </a:r>
            <a:r>
              <a:rPr lang="ru-RU" sz="1600" dirty="0" smtClean="0"/>
              <a:t> (</a:t>
            </a:r>
            <a:r>
              <a:rPr lang="lt-LT" sz="1600" dirty="0" smtClean="0"/>
              <a:t>„slapta“ technologija ar egzotiškas produktas</a:t>
            </a:r>
            <a:r>
              <a:rPr lang="ru-RU" sz="1600" dirty="0" smtClean="0"/>
              <a:t>). </a:t>
            </a:r>
            <a:br>
              <a:rPr lang="ru-RU" sz="1600" dirty="0" smtClean="0"/>
            </a:br>
            <a:r>
              <a:rPr lang="lt-LT" sz="1600" dirty="0" smtClean="0"/>
              <a:t>Žadamas greitas ir lengvai gaunamas rezultatas, nėra mitybos rekomendacijų</a:t>
            </a:r>
            <a:r>
              <a:rPr lang="ru-RU" sz="1600" dirty="0" smtClean="0"/>
              <a:t>.</a:t>
            </a:r>
            <a:endParaRPr lang="ru-RU" sz="1600" dirty="0"/>
          </a:p>
        </p:txBody>
      </p:sp>
      <p:pic>
        <p:nvPicPr>
          <p:cNvPr id="6" name="Рисунок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3300" y="3008105"/>
            <a:ext cx="1931523" cy="1836121"/>
          </a:xfrm>
          <a:prstGeom prst="rect">
            <a:avLst/>
          </a:prstGeom>
        </p:spPr>
      </p:pic>
      <p:pic>
        <p:nvPicPr>
          <p:cNvPr id="12" name="Рисунок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35880" y="3018585"/>
            <a:ext cx="1960756" cy="1825641"/>
          </a:xfrm>
          <a:prstGeom prst="rect">
            <a:avLst/>
          </a:prstGeom>
        </p:spPr>
      </p:pic>
    </p:spTree>
    <p:extLst>
      <p:ext uri="{BB962C8B-B14F-4D97-AF65-F5344CB8AC3E}">
        <p14:creationId xmlns:p14="http://schemas.microsoft.com/office/powerpoint/2010/main" val="2317387087"/>
      </p:ext>
    </p:extLst>
  </p:cSld>
  <p:clrMapOvr>
    <a:masterClrMapping/>
  </p:clrMapOvr>
  <p:transition spd="slow">
    <p:push dir="u"/>
  </p:transition>
  <p:timing>
    <p:tnLst>
      <p:par>
        <p:cTn id="1" dur="indefinite" restart="never" fill="hold"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sp>
        <p:nvSpPr>
          <p:cNvPr id="3" name="Прямоугольник 2"/>
          <p:cNvSpPr/>
          <p:nvPr/>
        </p:nvSpPr>
        <p:spPr>
          <a:xfrm>
            <a:off x="0" y="0"/>
            <a:ext cx="9144000" cy="5143500"/>
          </a:xfrm>
          <a:prstGeom prst="rect">
            <a:avLst/>
          </a:prstGeom>
          <a:gradFill flip="none" rotWithShape="1">
            <a:gsLst>
              <a:gs pos="34000">
                <a:schemeClr val="accent5"/>
              </a:gs>
              <a:gs pos="100000">
                <a:srgbClr val="FFFF00"/>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 name="TextBox 3"/>
          <p:cNvSpPr txBox="1"/>
          <p:nvPr/>
        </p:nvSpPr>
        <p:spPr>
          <a:xfrm>
            <a:off x="1409699" y="885825"/>
            <a:ext cx="7096125" cy="2646878"/>
          </a:xfrm>
          <a:prstGeom prst="rect">
            <a:avLst/>
          </a:prstGeom>
          <a:noFill/>
        </p:spPr>
        <p:txBody>
          <a:bodyPr wrap="square" rtlCol="0">
            <a:spAutoFit/>
          </a:bodyPr>
          <a:lstStyle/>
          <a:p>
            <a:pPr algn="ctr"/>
            <a:r>
              <a:rPr lang="lt-LT" sz="4000" dirty="0" smtClean="0">
                <a:solidFill>
                  <a:schemeClr val="bg1"/>
                </a:solidFill>
                <a:latin typeface="Book Antiqua" panose="02040602050305030304" pitchFamily="18" charset="0"/>
              </a:rPr>
              <a:t>Tikslinė programa</a:t>
            </a:r>
            <a:endParaRPr lang="ru-RU" sz="4000" dirty="0">
              <a:solidFill>
                <a:schemeClr val="bg1"/>
              </a:solidFill>
              <a:latin typeface="Book Antiqua" panose="02040602050305030304" pitchFamily="18" charset="0"/>
            </a:endParaRPr>
          </a:p>
          <a:p>
            <a:pPr algn="ctr"/>
            <a:r>
              <a:rPr lang="lt-LT" sz="4000" b="1" dirty="0" smtClean="0">
                <a:solidFill>
                  <a:schemeClr val="bg1"/>
                </a:solidFill>
                <a:latin typeface="Book Antiqua" panose="02040602050305030304" pitchFamily="18" charset="0"/>
              </a:rPr>
              <a:t>SVEIKAS ŽARNYNAS</a:t>
            </a:r>
            <a:endParaRPr lang="ru-RU" sz="4000" b="1" dirty="0" smtClean="0">
              <a:solidFill>
                <a:schemeClr val="bg1"/>
              </a:solidFill>
              <a:latin typeface="Book Antiqua" panose="02040602050305030304" pitchFamily="18" charset="0"/>
            </a:endParaRPr>
          </a:p>
          <a:p>
            <a:pPr algn="ctr"/>
            <a:endParaRPr lang="ru-RU" sz="3600" b="1" dirty="0">
              <a:solidFill>
                <a:schemeClr val="bg1"/>
              </a:solidFill>
              <a:latin typeface="+mj-lt"/>
            </a:endParaRPr>
          </a:p>
          <a:p>
            <a:pPr algn="ctr"/>
            <a:r>
              <a:rPr lang="en-US" sz="3200" dirty="0" smtClean="0">
                <a:solidFill>
                  <a:schemeClr val="bg1"/>
                </a:solidFill>
              </a:rPr>
              <a:t>Targeted Program Healthy Gut</a:t>
            </a:r>
            <a:endParaRPr lang="ru-RU" sz="3200" dirty="0">
              <a:solidFill>
                <a:schemeClr val="bg1"/>
              </a:solidFill>
            </a:endParaRPr>
          </a:p>
          <a:p>
            <a:endParaRPr lang="ru-RU" dirty="0"/>
          </a:p>
        </p:txBody>
      </p:sp>
      <p:pic>
        <p:nvPicPr>
          <p:cNvPr id="1026" name="Picture 2"/>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4157661" y="3645595"/>
            <a:ext cx="1119189" cy="73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841063"/>
      </p:ext>
    </p:extLst>
  </p:cSld>
  <p:clrMapOvr>
    <a:masterClrMapping/>
  </p:clrMapOvr>
  <p:transition spd="slow">
    <p:push dir="u"/>
  </p:transition>
  <p:timing>
    <p:tnLst>
      <p:par>
        <p:cTn id="1" dur="indefinite" restart="never" fill="hold"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 xmlns:ma14="http://schemas.microsoft.com/office/mac/drawingml/2011/main" val="1"/>
            </a:ext>
          </a:extLst>
        </p:spPr>
        <p:txBody>
          <a:bodyPr/>
          <a:lstStyle/>
          <a:p>
            <a:pPr lvl="0">
              <a:defRPr sz="1800" spc="0"/>
            </a:pPr>
            <a:fld id="{86CB4B4D-7CA3-9044-876B-883B54F8677D}" type="slidenum">
              <a:rPr sz="1400" spc="36"/>
              <a:pPr lvl="0">
                <a:defRPr sz="1800" spc="0"/>
              </a:pPr>
              <a:t>15</a:t>
            </a:fld>
            <a:endParaRPr sz="1400" spc="36"/>
          </a:p>
        </p:txBody>
      </p:sp>
      <p:sp>
        <p:nvSpPr>
          <p:cNvPr id="4" name="TextBox 3"/>
          <p:cNvSpPr txBox="1"/>
          <p:nvPr/>
        </p:nvSpPr>
        <p:spPr>
          <a:xfrm>
            <a:off x="760021" y="1625147"/>
            <a:ext cx="7742711" cy="2923877"/>
          </a:xfrm>
          <a:prstGeom prst="rect">
            <a:avLst/>
          </a:prstGeom>
          <a:noFill/>
        </p:spPr>
        <p:txBody>
          <a:bodyPr wrap="square" rtlCol="0">
            <a:spAutoFit/>
          </a:bodyPr>
          <a:lstStyle/>
          <a:p>
            <a:pPr algn="ctr"/>
            <a:r>
              <a:rPr lang="lt-LT" sz="3200" b="1" dirty="0" smtClean="0">
                <a:solidFill>
                  <a:srgbClr val="008000"/>
                </a:solidFill>
                <a:latin typeface="+mj-lt"/>
                <a:ea typeface="Roboto Light" panose="02000000000000000000" pitchFamily="2" charset="0"/>
              </a:rPr>
              <a:t>TP „SVEIKAS ŽARNYNAS“ PADEDA</a:t>
            </a:r>
            <a:r>
              <a:rPr lang="ru-RU" sz="3200" b="1" dirty="0" smtClean="0">
                <a:solidFill>
                  <a:srgbClr val="008000"/>
                </a:solidFill>
                <a:latin typeface="+mj-lt"/>
                <a:ea typeface="Roboto Light" panose="02000000000000000000" pitchFamily="2" charset="0"/>
              </a:rPr>
              <a:t>:</a:t>
            </a:r>
            <a:endParaRPr lang="ru-RU" sz="3200" b="1" dirty="0">
              <a:solidFill>
                <a:schemeClr val="bg1"/>
              </a:solidFill>
              <a:latin typeface="+mj-lt"/>
              <a:ea typeface="Roboto Light" panose="02000000000000000000" pitchFamily="2" charset="0"/>
            </a:endParaRPr>
          </a:p>
          <a:p>
            <a:r>
              <a:rPr lang="ru-RU" sz="1600" b="1" dirty="0" smtClean="0">
                <a:solidFill>
                  <a:srgbClr val="008000"/>
                </a:solidFill>
                <a:latin typeface="Raleway Light" panose="020B0403030101060003" pitchFamily="34" charset="-52"/>
                <a:ea typeface="Roboto Light" panose="02000000000000000000" pitchFamily="2" charset="0"/>
              </a:rPr>
              <a:t/>
            </a:r>
            <a:br>
              <a:rPr lang="ru-RU" sz="1600" b="1" dirty="0" smtClean="0">
                <a:solidFill>
                  <a:srgbClr val="008000"/>
                </a:solidFill>
                <a:latin typeface="Raleway Light" panose="020B0403030101060003" pitchFamily="34" charset="-52"/>
                <a:ea typeface="Roboto Light" panose="02000000000000000000" pitchFamily="2" charset="0"/>
              </a:rPr>
            </a:br>
            <a:endParaRPr lang="ru-RU" sz="1600" b="1" dirty="0" smtClean="0">
              <a:solidFill>
                <a:srgbClr val="008000"/>
              </a:solidFill>
              <a:latin typeface="Raleway Light" panose="020B0403030101060003" pitchFamily="34" charset="-52"/>
              <a:ea typeface="Roboto Light" panose="02000000000000000000" pitchFamily="2" charset="0"/>
            </a:endParaRPr>
          </a:p>
          <a:p>
            <a:pPr marL="285750" indent="-285750">
              <a:lnSpc>
                <a:spcPct val="150000"/>
              </a:lnSpc>
              <a:buFont typeface="Arial" panose="020B0604020202020204" pitchFamily="34" charset="0"/>
              <a:buChar char="•"/>
            </a:pPr>
            <a:r>
              <a:rPr lang="lt-LT" sz="2000" b="1" dirty="0" smtClean="0">
                <a:solidFill>
                  <a:schemeClr val="accent4">
                    <a:lumMod val="50000"/>
                  </a:schemeClr>
                </a:solidFill>
                <a:latin typeface="Raleway Light" panose="020B0403030101060003" pitchFamily="34" charset="-52"/>
                <a:ea typeface="Roboto Light" panose="02000000000000000000" pitchFamily="2" charset="0"/>
              </a:rPr>
              <a:t>Sureguliuoti žarnyno darbą</a:t>
            </a:r>
            <a:endParaRPr lang="ru-RU" sz="2000" b="1" dirty="0">
              <a:solidFill>
                <a:schemeClr val="accent4">
                  <a:lumMod val="50000"/>
                </a:schemeClr>
              </a:solidFill>
              <a:latin typeface="Raleway Light" panose="020B0403030101060003" pitchFamily="34" charset="-52"/>
              <a:ea typeface="Roboto Light" panose="02000000000000000000" pitchFamily="2" charset="0"/>
            </a:endParaRPr>
          </a:p>
          <a:p>
            <a:pPr marL="285750" indent="-285750">
              <a:lnSpc>
                <a:spcPct val="150000"/>
              </a:lnSpc>
              <a:buFont typeface="Arial" panose="020B0604020202020204" pitchFamily="34" charset="0"/>
              <a:buChar char="•"/>
            </a:pPr>
            <a:r>
              <a:rPr lang="lt-LT" sz="2000" b="1" dirty="0" smtClean="0">
                <a:solidFill>
                  <a:schemeClr val="accent4">
                    <a:lumMod val="50000"/>
                  </a:schemeClr>
                </a:solidFill>
                <a:latin typeface="Raleway Light" panose="020B0403030101060003" pitchFamily="34" charset="-52"/>
                <a:ea typeface="Roboto Light" panose="02000000000000000000" pitchFamily="2" charset="0"/>
                <a:sym typeface="Symbol"/>
              </a:rPr>
              <a:t>Sustiprinti imunitetą</a:t>
            </a:r>
            <a:endParaRPr lang="ru-RU" sz="2000" b="1" dirty="0" smtClean="0">
              <a:solidFill>
                <a:schemeClr val="accent4">
                  <a:lumMod val="50000"/>
                </a:schemeClr>
              </a:solidFill>
              <a:latin typeface="Raleway Light" panose="020B0403030101060003" pitchFamily="34" charset="-52"/>
              <a:ea typeface="Roboto Light" panose="02000000000000000000" pitchFamily="2" charset="0"/>
              <a:sym typeface="Symbol"/>
            </a:endParaRPr>
          </a:p>
          <a:p>
            <a:pPr marL="285750" indent="-285750">
              <a:lnSpc>
                <a:spcPct val="150000"/>
              </a:lnSpc>
              <a:buFont typeface="Arial" panose="020B0604020202020204" pitchFamily="34" charset="0"/>
              <a:buChar char="•"/>
            </a:pPr>
            <a:r>
              <a:rPr lang="lt-LT" sz="2000" b="1" dirty="0" smtClean="0">
                <a:solidFill>
                  <a:schemeClr val="accent4">
                    <a:lumMod val="50000"/>
                  </a:schemeClr>
                </a:solidFill>
                <a:latin typeface="Raleway Light" panose="020B0403030101060003" pitchFamily="34" charset="-52"/>
                <a:ea typeface="Roboto Light" panose="02000000000000000000" pitchFamily="2" charset="0"/>
                <a:sym typeface="Symbol"/>
              </a:rPr>
              <a:t>Normalizuoti medžiagų apykaitą</a:t>
            </a:r>
            <a:endParaRPr lang="ru-RU" sz="2000" b="1" dirty="0">
              <a:solidFill>
                <a:schemeClr val="accent4">
                  <a:lumMod val="50000"/>
                </a:schemeClr>
              </a:solidFill>
              <a:latin typeface="Raleway Light" panose="020B0403030101060003" pitchFamily="34" charset="-52"/>
              <a:ea typeface="Roboto Light" panose="02000000000000000000" pitchFamily="2" charset="0"/>
              <a:sym typeface="Symbol"/>
            </a:endParaRPr>
          </a:p>
          <a:p>
            <a:pPr marL="285750" indent="-285750">
              <a:lnSpc>
                <a:spcPct val="150000"/>
              </a:lnSpc>
              <a:buFont typeface="Arial" panose="020B0604020202020204" pitchFamily="34" charset="0"/>
              <a:buChar char="•"/>
            </a:pPr>
            <a:r>
              <a:rPr lang="lt-LT" sz="2000" b="1" dirty="0" smtClean="0">
                <a:solidFill>
                  <a:schemeClr val="accent4">
                    <a:lumMod val="50000"/>
                  </a:schemeClr>
                </a:solidFill>
                <a:latin typeface="Raleway Light" panose="020B0403030101060003" pitchFamily="34" charset="-52"/>
                <a:ea typeface="Roboto Light" panose="02000000000000000000" pitchFamily="2" charset="0"/>
                <a:sym typeface="Symbol"/>
              </a:rPr>
              <a:t>Pagerinti savijautą ir išvaizdą</a:t>
            </a:r>
            <a:endParaRPr lang="ru-RU" sz="2000" b="1" dirty="0">
              <a:solidFill>
                <a:schemeClr val="accent4">
                  <a:lumMod val="50000"/>
                </a:schemeClr>
              </a:solidFill>
              <a:latin typeface="Raleway Light" panose="020B0403030101060003" pitchFamily="34" charset="-52"/>
              <a:ea typeface="Roboto Light" panose="02000000000000000000" pitchFamily="2"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524" y="295586"/>
            <a:ext cx="2133600" cy="1126464"/>
          </a:xfrm>
          <a:prstGeom prst="rect">
            <a:avLst/>
          </a:prstGeom>
        </p:spPr>
      </p:pic>
    </p:spTree>
    <p:extLst>
      <p:ext uri="{BB962C8B-B14F-4D97-AF65-F5344CB8AC3E}">
        <p14:creationId xmlns:p14="http://schemas.microsoft.com/office/powerpoint/2010/main" val="2518387589"/>
      </p:ext>
    </p:extLst>
  </p:cSld>
  <p:clrMapOvr>
    <a:masterClrMapping/>
  </p:clrMapOvr>
  <p:transition spd="slow">
    <p:push dir="u"/>
  </p:transition>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819398"/>
            <a:ext cx="8258175" cy="366449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lt-LT" sz="3600" b="1" dirty="0" smtClean="0">
                <a:solidFill>
                  <a:srgbClr val="008000"/>
                </a:solidFill>
                <a:latin typeface="Raleway"/>
                <a:cs typeface="Raleway"/>
              </a:rPr>
              <a:t>PROGRAMĄ SUDARO TRYS </a:t>
            </a:r>
          </a:p>
          <a:p>
            <a:r>
              <a:rPr lang="lt-LT" sz="3200" b="1" dirty="0" smtClean="0">
                <a:solidFill>
                  <a:srgbClr val="008000"/>
                </a:solidFill>
                <a:latin typeface="Raleway"/>
                <a:cs typeface="Raleway"/>
              </a:rPr>
              <a:t>VIENAS PASKUI KITĄ EINANTYS ETAPAI</a:t>
            </a:r>
            <a:r>
              <a:rPr lang="ru-RU" sz="3600" b="1" dirty="0" smtClean="0">
                <a:solidFill>
                  <a:srgbClr val="008000"/>
                </a:solidFill>
                <a:latin typeface="Raleway"/>
                <a:cs typeface="Raleway"/>
              </a:rPr>
              <a:t>:</a:t>
            </a:r>
            <a:br>
              <a:rPr lang="ru-RU" sz="3600" b="1" dirty="0" smtClean="0">
                <a:solidFill>
                  <a:srgbClr val="008000"/>
                </a:solidFill>
                <a:latin typeface="Raleway"/>
                <a:cs typeface="Raleway"/>
              </a:rPr>
            </a:br>
            <a:endParaRPr lang="ru-RU" sz="3600" b="1" dirty="0" smtClean="0">
              <a:solidFill>
                <a:srgbClr val="008000"/>
              </a:solidFill>
              <a:latin typeface="Raleway"/>
              <a:cs typeface="Raleway"/>
            </a:endParaRPr>
          </a:p>
          <a:p>
            <a:pPr marL="342900" indent="-342900">
              <a:buAutoNum type="arabicPeriod"/>
            </a:pPr>
            <a:r>
              <a:rPr lang="lt-LT" dirty="0" smtClean="0">
                <a:solidFill>
                  <a:srgbClr val="008000"/>
                </a:solidFill>
                <a:latin typeface="Raleway"/>
                <a:cs typeface="Raleway"/>
              </a:rPr>
              <a:t>ŠVELNUS VALYMAS</a:t>
            </a:r>
            <a:r>
              <a:rPr lang="ru-RU" dirty="0" smtClean="0">
                <a:solidFill>
                  <a:srgbClr val="008000"/>
                </a:solidFill>
                <a:latin typeface="Raleway"/>
                <a:cs typeface="Raleway"/>
              </a:rPr>
              <a:t> (1–10</a:t>
            </a:r>
            <a:r>
              <a:rPr lang="lt-LT" dirty="0" smtClean="0">
                <a:solidFill>
                  <a:srgbClr val="008000"/>
                </a:solidFill>
                <a:latin typeface="Raleway"/>
                <a:cs typeface="Raleway"/>
              </a:rPr>
              <a:t> DIENA</a:t>
            </a:r>
            <a:r>
              <a:rPr lang="ru-RU" dirty="0" smtClean="0">
                <a:solidFill>
                  <a:srgbClr val="008000"/>
                </a:solidFill>
                <a:latin typeface="Raleway"/>
                <a:cs typeface="Raleway"/>
              </a:rPr>
              <a:t>)</a:t>
            </a:r>
          </a:p>
          <a:p>
            <a:pPr marL="342900" indent="-342900">
              <a:buAutoNum type="arabicPeriod"/>
            </a:pPr>
            <a:r>
              <a:rPr lang="lt-LT" dirty="0" smtClean="0">
                <a:solidFill>
                  <a:srgbClr val="008000"/>
                </a:solidFill>
                <a:latin typeface="Raleway"/>
                <a:cs typeface="Raleway"/>
              </a:rPr>
              <a:t>DARBO NORMALIZAVIMAS</a:t>
            </a:r>
            <a:r>
              <a:rPr lang="ru-RU" dirty="0" smtClean="0">
                <a:solidFill>
                  <a:srgbClr val="008000"/>
                </a:solidFill>
                <a:latin typeface="Raleway"/>
                <a:cs typeface="Raleway"/>
              </a:rPr>
              <a:t> (11–20</a:t>
            </a:r>
            <a:r>
              <a:rPr lang="lt-LT" dirty="0" smtClean="0">
                <a:solidFill>
                  <a:srgbClr val="008000"/>
                </a:solidFill>
                <a:latin typeface="Raleway"/>
                <a:cs typeface="Raleway"/>
              </a:rPr>
              <a:t> </a:t>
            </a:r>
            <a:r>
              <a:rPr lang="lt-LT" dirty="0">
                <a:solidFill>
                  <a:srgbClr val="008000"/>
                </a:solidFill>
                <a:latin typeface="Raleway"/>
                <a:cs typeface="Raleway"/>
              </a:rPr>
              <a:t>DIENA</a:t>
            </a:r>
            <a:r>
              <a:rPr lang="ru-RU" dirty="0" smtClean="0">
                <a:solidFill>
                  <a:srgbClr val="008000"/>
                </a:solidFill>
                <a:latin typeface="Raleway"/>
                <a:cs typeface="Raleway"/>
              </a:rPr>
              <a:t>)</a:t>
            </a:r>
          </a:p>
          <a:p>
            <a:pPr marL="342900" indent="-342900">
              <a:buAutoNum type="arabicPeriod"/>
            </a:pPr>
            <a:r>
              <a:rPr lang="lt-LT" dirty="0" smtClean="0">
                <a:solidFill>
                  <a:srgbClr val="008000"/>
                </a:solidFill>
                <a:latin typeface="Raleway"/>
                <a:cs typeface="Raleway"/>
              </a:rPr>
              <a:t>ATSTATYMAS </a:t>
            </a:r>
            <a:r>
              <a:rPr lang="ru-RU" dirty="0" smtClean="0">
                <a:solidFill>
                  <a:srgbClr val="008000"/>
                </a:solidFill>
                <a:latin typeface="Raleway"/>
                <a:cs typeface="Raleway"/>
              </a:rPr>
              <a:t>(21–30</a:t>
            </a:r>
            <a:r>
              <a:rPr lang="lt-LT" dirty="0" smtClean="0">
                <a:solidFill>
                  <a:srgbClr val="008000"/>
                </a:solidFill>
                <a:latin typeface="Raleway"/>
                <a:cs typeface="Raleway"/>
              </a:rPr>
              <a:t> </a:t>
            </a:r>
            <a:r>
              <a:rPr lang="lt-LT" dirty="0">
                <a:solidFill>
                  <a:srgbClr val="008000"/>
                </a:solidFill>
                <a:latin typeface="Raleway"/>
                <a:cs typeface="Raleway"/>
              </a:rPr>
              <a:t>DIENA</a:t>
            </a:r>
            <a:r>
              <a:rPr lang="ru-RU" dirty="0" smtClean="0">
                <a:solidFill>
                  <a:srgbClr val="008000"/>
                </a:solidFill>
                <a:latin typeface="Raleway"/>
                <a:cs typeface="Raleway"/>
              </a:rPr>
              <a:t>)</a:t>
            </a:r>
          </a:p>
          <a:p>
            <a:pPr marL="342900" indent="-342900">
              <a:buAutoNum type="arabicPeriod"/>
            </a:pPr>
            <a:endParaRPr lang="ru-RU" b="1" dirty="0" smtClean="0">
              <a:solidFill>
                <a:srgbClr val="008000"/>
              </a:solidFill>
              <a:latin typeface="Raleway"/>
              <a:cs typeface="Raleway"/>
            </a:endParaRPr>
          </a:p>
          <a:p>
            <a:endParaRPr lang="ru-RU" b="1" dirty="0" smtClean="0">
              <a:solidFill>
                <a:srgbClr val="008000"/>
              </a:solidFill>
              <a:latin typeface="Raleway"/>
              <a:cs typeface="Raleway"/>
            </a:endParaRPr>
          </a:p>
        </p:txBody>
      </p:sp>
    </p:spTree>
    <p:extLst>
      <p:ext uri="{BB962C8B-B14F-4D97-AF65-F5344CB8AC3E}">
        <p14:creationId xmlns:p14="http://schemas.microsoft.com/office/powerpoint/2010/main" val="171446849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819398"/>
            <a:ext cx="8258175" cy="366449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600" b="1" dirty="0" smtClean="0">
                <a:solidFill>
                  <a:srgbClr val="008000"/>
                </a:solidFill>
                <a:latin typeface="Raleway"/>
                <a:cs typeface="Raleway"/>
              </a:rPr>
              <a:t>1 </a:t>
            </a:r>
            <a:r>
              <a:rPr lang="lt-LT" sz="3600" b="1" dirty="0" smtClean="0">
                <a:solidFill>
                  <a:srgbClr val="008000"/>
                </a:solidFill>
                <a:latin typeface="Raleway"/>
                <a:cs typeface="Raleway"/>
              </a:rPr>
              <a:t>etapas</a:t>
            </a:r>
            <a:r>
              <a:rPr lang="ru-RU" sz="3600" b="1" dirty="0" smtClean="0">
                <a:solidFill>
                  <a:srgbClr val="008000"/>
                </a:solidFill>
                <a:latin typeface="Raleway"/>
                <a:cs typeface="Raleway"/>
              </a:rPr>
              <a:t>: </a:t>
            </a:r>
            <a:r>
              <a:rPr lang="lt-LT" sz="3600" b="1" dirty="0" smtClean="0">
                <a:solidFill>
                  <a:srgbClr val="008000"/>
                </a:solidFill>
                <a:latin typeface="Raleway"/>
                <a:cs typeface="Raleway"/>
              </a:rPr>
              <a:t>ŠVELNUS VALYMAS</a:t>
            </a:r>
            <a:endParaRPr lang="ru-RU" sz="3600" b="1" dirty="0">
              <a:solidFill>
                <a:srgbClr val="008000"/>
              </a:solidFill>
              <a:latin typeface="Raleway"/>
              <a:cs typeface="Raleway"/>
            </a:endParaRPr>
          </a:p>
          <a:p>
            <a:pPr algn="ctr"/>
            <a:r>
              <a:rPr lang="lt-LT" sz="1600" dirty="0">
                <a:solidFill>
                  <a:srgbClr val="008000"/>
                </a:solidFill>
                <a:latin typeface="Raleway"/>
                <a:cs typeface="Raleway"/>
              </a:rPr>
              <a:t>O</a:t>
            </a:r>
            <a:r>
              <a:rPr lang="lt-LT" sz="1600" dirty="0" smtClean="0">
                <a:solidFill>
                  <a:srgbClr val="008000"/>
                </a:solidFill>
                <a:latin typeface="Raleway"/>
                <a:cs typeface="Raleway"/>
              </a:rPr>
              <a:t>rganizmas saugiai ir švelniai išsilaisvina nuo susikaupusių gyvybinės veiklos produktų, toksinų, parazitų (helmintų)</a:t>
            </a:r>
            <a:r>
              <a:rPr lang="ru-RU" sz="1600" dirty="0" smtClean="0">
                <a:solidFill>
                  <a:srgbClr val="008000"/>
                </a:solidFill>
                <a:latin typeface="Raleway"/>
                <a:cs typeface="Raleway"/>
              </a:rPr>
              <a:t>. </a:t>
            </a:r>
            <a:r>
              <a:rPr lang="lt-LT" sz="1600" dirty="0" smtClean="0">
                <a:solidFill>
                  <a:srgbClr val="008000"/>
                </a:solidFill>
                <a:latin typeface="Raleway"/>
                <a:cs typeface="Raleway"/>
              </a:rPr>
              <a:t>Valosi kepenys, tulžies pūslė, inkstai</a:t>
            </a:r>
            <a:r>
              <a:rPr lang="ru-RU" sz="1600" dirty="0" smtClean="0">
                <a:solidFill>
                  <a:srgbClr val="008000"/>
                </a:solidFill>
                <a:latin typeface="Raleway"/>
                <a:cs typeface="Raleway"/>
              </a:rPr>
              <a:t>.</a:t>
            </a:r>
          </a:p>
          <a:p>
            <a:endParaRPr lang="ru-RU" b="1" baseline="-25000" dirty="0">
              <a:solidFill>
                <a:srgbClr val="008000"/>
              </a:solidFill>
              <a:latin typeface="Raleway"/>
              <a:cs typeface="Raleway"/>
            </a:endParaRPr>
          </a:p>
          <a:p>
            <a:endParaRPr lang="ru-RU" b="1" dirty="0" smtClean="0">
              <a:solidFill>
                <a:srgbClr val="008000"/>
              </a:solidFill>
              <a:latin typeface="Raleway"/>
              <a:cs typeface="Raleway"/>
            </a:endParaRPr>
          </a:p>
        </p:txBody>
      </p:sp>
      <p:pic>
        <p:nvPicPr>
          <p:cNvPr id="3" name="Рисунок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7131" y="0"/>
            <a:ext cx="2000968" cy="1859696"/>
          </a:xfrm>
          <a:prstGeom prst="rect">
            <a:avLst/>
          </a:prstGeom>
        </p:spPr>
      </p:pic>
      <p:pic>
        <p:nvPicPr>
          <p:cNvPr id="13" name="Рисунок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8937" y="3548236"/>
            <a:ext cx="947480" cy="868156"/>
          </a:xfrm>
          <a:prstGeom prst="rect">
            <a:avLst/>
          </a:prstGeom>
        </p:spPr>
      </p:pic>
      <p:pic>
        <p:nvPicPr>
          <p:cNvPr id="14" name="Рисунок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3740" y="3582694"/>
            <a:ext cx="956541" cy="799243"/>
          </a:xfrm>
          <a:prstGeom prst="rect">
            <a:avLst/>
          </a:prstGeom>
        </p:spPr>
      </p:pic>
      <p:pic>
        <p:nvPicPr>
          <p:cNvPr id="15" name="Рисунок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3215" y="3656410"/>
            <a:ext cx="914400" cy="810491"/>
          </a:xfrm>
          <a:prstGeom prst="rect">
            <a:avLst/>
          </a:prstGeom>
        </p:spPr>
      </p:pic>
      <p:pic>
        <p:nvPicPr>
          <p:cNvPr id="16" name="Рисунок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57512" y="3604225"/>
            <a:ext cx="958986" cy="825073"/>
          </a:xfrm>
          <a:prstGeom prst="rect">
            <a:avLst/>
          </a:prstGeom>
        </p:spPr>
      </p:pic>
      <p:pic>
        <p:nvPicPr>
          <p:cNvPr id="17" name="Рисунок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36831" y="3641233"/>
            <a:ext cx="900300" cy="751079"/>
          </a:xfrm>
          <a:prstGeom prst="rect">
            <a:avLst/>
          </a:prstGeom>
        </p:spPr>
      </p:pic>
      <p:pic>
        <p:nvPicPr>
          <p:cNvPr id="19" name="Рисунок 1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60281" y="3558153"/>
            <a:ext cx="997231" cy="848323"/>
          </a:xfrm>
          <a:prstGeom prst="rect">
            <a:avLst/>
          </a:prstGeom>
        </p:spPr>
      </p:pic>
      <p:pic>
        <p:nvPicPr>
          <p:cNvPr id="20" name="Рисунок 1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16498" y="3604225"/>
            <a:ext cx="812390" cy="812390"/>
          </a:xfrm>
          <a:prstGeom prst="rect">
            <a:avLst/>
          </a:prstGeom>
        </p:spPr>
      </p:pic>
      <p:pic>
        <p:nvPicPr>
          <p:cNvPr id="21" name="Рисунок 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11283" y="3604225"/>
            <a:ext cx="1038646" cy="894389"/>
          </a:xfrm>
          <a:prstGeom prst="rect">
            <a:avLst/>
          </a:prstGeom>
        </p:spPr>
      </p:pic>
      <p:pic>
        <p:nvPicPr>
          <p:cNvPr id="22" name="Рисунок 2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80019" y="3625956"/>
            <a:ext cx="958080" cy="857459"/>
          </a:xfrm>
          <a:prstGeom prst="rect">
            <a:avLst/>
          </a:prstGeom>
        </p:spPr>
      </p:pic>
    </p:spTree>
    <p:extLst>
      <p:ext uri="{BB962C8B-B14F-4D97-AF65-F5344CB8AC3E}">
        <p14:creationId xmlns:p14="http://schemas.microsoft.com/office/powerpoint/2010/main" val="259250519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5"/>
          <p:cNvSpPr/>
          <p:nvPr/>
        </p:nvSpPr>
        <p:spPr>
          <a:xfrm>
            <a:off x="428625" y="819398"/>
            <a:ext cx="8258175" cy="366449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3600" b="1" dirty="0">
                <a:solidFill>
                  <a:srgbClr val="008000"/>
                </a:solidFill>
                <a:latin typeface="Raleway"/>
                <a:cs typeface="Raleway"/>
              </a:rPr>
              <a:t>2</a:t>
            </a:r>
            <a:r>
              <a:rPr lang="ru-RU" sz="3600" b="1" dirty="0" smtClean="0">
                <a:solidFill>
                  <a:srgbClr val="008000"/>
                </a:solidFill>
                <a:latin typeface="Raleway"/>
                <a:cs typeface="Raleway"/>
              </a:rPr>
              <a:t> </a:t>
            </a:r>
            <a:r>
              <a:rPr lang="lt-LT" sz="3600" b="1" dirty="0">
                <a:solidFill>
                  <a:srgbClr val="008000"/>
                </a:solidFill>
                <a:latin typeface="Raleway"/>
                <a:cs typeface="Raleway"/>
              </a:rPr>
              <a:t>etapas </a:t>
            </a:r>
            <a:r>
              <a:rPr lang="ru-RU" sz="3600" b="1" dirty="0" smtClean="0">
                <a:solidFill>
                  <a:srgbClr val="008000"/>
                </a:solidFill>
                <a:latin typeface="Raleway"/>
                <a:cs typeface="Raleway"/>
              </a:rPr>
              <a:t>: </a:t>
            </a:r>
            <a:r>
              <a:rPr lang="lt-LT" sz="3600" b="1" dirty="0" smtClean="0">
                <a:solidFill>
                  <a:srgbClr val="008000"/>
                </a:solidFill>
                <a:latin typeface="Raleway"/>
                <a:cs typeface="Raleway"/>
              </a:rPr>
              <a:t>NORMALIZAVIMAS</a:t>
            </a:r>
            <a:endParaRPr lang="ru-RU" sz="3600" b="1" dirty="0">
              <a:solidFill>
                <a:srgbClr val="008000"/>
              </a:solidFill>
              <a:latin typeface="Raleway"/>
              <a:cs typeface="Raleway"/>
            </a:endParaRPr>
          </a:p>
          <a:p>
            <a:r>
              <a:rPr lang="lt-LT" sz="1600" dirty="0" smtClean="0">
                <a:solidFill>
                  <a:srgbClr val="008000"/>
                </a:solidFill>
                <a:latin typeface="Raleway"/>
                <a:cs typeface="Raleway"/>
              </a:rPr>
              <a:t>Palaipsniui atsistatinėja žarnyno mikrobiomo pusiausvyra</a:t>
            </a:r>
            <a:r>
              <a:rPr lang="ru-RU" sz="1600" dirty="0" smtClean="0">
                <a:solidFill>
                  <a:srgbClr val="008000"/>
                </a:solidFill>
                <a:latin typeface="Raleway"/>
                <a:cs typeface="Raleway"/>
              </a:rPr>
              <a:t>. </a:t>
            </a:r>
            <a:br>
              <a:rPr lang="ru-RU" sz="1600" dirty="0" smtClean="0">
                <a:solidFill>
                  <a:srgbClr val="008000"/>
                </a:solidFill>
                <a:latin typeface="Raleway"/>
                <a:cs typeface="Raleway"/>
              </a:rPr>
            </a:br>
            <a:r>
              <a:rPr lang="lt-LT" sz="1600" dirty="0" smtClean="0">
                <a:solidFill>
                  <a:srgbClr val="008000"/>
                </a:solidFill>
                <a:latin typeface="Raleway"/>
                <a:cs typeface="Raleway"/>
              </a:rPr>
              <a:t>Gerėja virškinimas ir nutrientų įsisavinmas</a:t>
            </a:r>
            <a:r>
              <a:rPr lang="ru-RU" sz="1600" dirty="0" smtClean="0">
                <a:solidFill>
                  <a:srgbClr val="008000"/>
                </a:solidFill>
                <a:latin typeface="Raleway"/>
                <a:cs typeface="Raleway"/>
              </a:rPr>
              <a:t>.</a:t>
            </a:r>
          </a:p>
          <a:p>
            <a:r>
              <a:rPr lang="lt-LT" sz="1600" dirty="0" smtClean="0">
                <a:solidFill>
                  <a:srgbClr val="008000"/>
                </a:solidFill>
                <a:latin typeface="Raleway"/>
                <a:cs typeface="Raleway"/>
              </a:rPr>
              <a:t>Aktyvinama sekrecinė žarnyno funkcija</a:t>
            </a:r>
            <a:r>
              <a:rPr lang="ru-RU" sz="1600" dirty="0" smtClean="0">
                <a:solidFill>
                  <a:srgbClr val="008000"/>
                </a:solidFill>
                <a:latin typeface="Raleway"/>
                <a:cs typeface="Raleway"/>
              </a:rPr>
              <a:t>.</a:t>
            </a:r>
          </a:p>
        </p:txBody>
      </p:sp>
      <p:pic>
        <p:nvPicPr>
          <p:cNvPr id="2" name="Рисунок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935" y="488893"/>
            <a:ext cx="2374134" cy="1537100"/>
          </a:xfrm>
          <a:prstGeom prst="rect">
            <a:avLst/>
          </a:prstGeom>
        </p:spPr>
      </p:pic>
      <p:pic>
        <p:nvPicPr>
          <p:cNvPr id="3" name="Рисунок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155" y="3785739"/>
            <a:ext cx="985838" cy="823722"/>
          </a:xfrm>
          <a:prstGeom prst="rect">
            <a:avLst/>
          </a:prstGeom>
        </p:spPr>
      </p:pic>
      <p:pic>
        <p:nvPicPr>
          <p:cNvPr id="4" name="Рисунок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6946" y="3779923"/>
            <a:ext cx="1046871" cy="890550"/>
          </a:xfrm>
          <a:prstGeom prst="rect">
            <a:avLst/>
          </a:prstGeom>
        </p:spPr>
      </p:pic>
      <p:pic>
        <p:nvPicPr>
          <p:cNvPr id="5" name="Рисунок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36986" y="3788919"/>
            <a:ext cx="979364" cy="842605"/>
          </a:xfrm>
          <a:prstGeom prst="rect">
            <a:avLst/>
          </a:prstGeom>
        </p:spPr>
      </p:pic>
      <p:pic>
        <p:nvPicPr>
          <p:cNvPr id="6" name="Рисунок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16350" y="3783897"/>
            <a:ext cx="1041362" cy="901267"/>
          </a:xfrm>
          <a:prstGeom prst="rect">
            <a:avLst/>
          </a:prstGeom>
        </p:spPr>
      </p:pic>
      <p:pic>
        <p:nvPicPr>
          <p:cNvPr id="7" name="Рисунок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57712" y="3754337"/>
            <a:ext cx="1046933" cy="936476"/>
          </a:xfrm>
          <a:prstGeom prst="rect">
            <a:avLst/>
          </a:prstGeom>
        </p:spPr>
      </p:pic>
      <p:pic>
        <p:nvPicPr>
          <p:cNvPr id="8" name="Рисунок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92692" y="3817318"/>
            <a:ext cx="1046837" cy="893979"/>
          </a:xfrm>
          <a:prstGeom prst="rect">
            <a:avLst/>
          </a:prstGeom>
        </p:spPr>
      </p:pic>
    </p:spTree>
    <p:extLst>
      <p:ext uri="{BB962C8B-B14F-4D97-AF65-F5344CB8AC3E}">
        <p14:creationId xmlns:p14="http://schemas.microsoft.com/office/powerpoint/2010/main" val="623099788"/>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4198" y="2411086"/>
            <a:ext cx="2202602" cy="2202602"/>
          </a:xfrm>
          <a:prstGeom prst="rect">
            <a:avLst/>
          </a:prstGeom>
        </p:spPr>
      </p:pic>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5"/>
          <p:cNvSpPr/>
          <p:nvPr/>
        </p:nvSpPr>
        <p:spPr>
          <a:xfrm>
            <a:off x="1357529" y="-430341"/>
            <a:ext cx="7602061" cy="366449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u-RU" sz="3600" b="1" dirty="0" smtClean="0">
                <a:solidFill>
                  <a:srgbClr val="008000"/>
                </a:solidFill>
                <a:latin typeface="Raleway"/>
                <a:cs typeface="Raleway"/>
              </a:rPr>
              <a:t>3 </a:t>
            </a:r>
            <a:r>
              <a:rPr lang="lt-LT" sz="3600" b="1" dirty="0">
                <a:solidFill>
                  <a:srgbClr val="008000"/>
                </a:solidFill>
                <a:latin typeface="Raleway"/>
                <a:cs typeface="Raleway"/>
              </a:rPr>
              <a:t>etapas </a:t>
            </a:r>
            <a:r>
              <a:rPr lang="ru-RU" sz="3600" b="1" dirty="0" smtClean="0">
                <a:solidFill>
                  <a:srgbClr val="008000"/>
                </a:solidFill>
                <a:latin typeface="Raleway"/>
                <a:cs typeface="Raleway"/>
              </a:rPr>
              <a:t>: </a:t>
            </a:r>
            <a:r>
              <a:rPr lang="lt-LT" sz="3600" b="1" dirty="0" smtClean="0">
                <a:solidFill>
                  <a:srgbClr val="008000"/>
                </a:solidFill>
                <a:latin typeface="Raleway"/>
                <a:cs typeface="Raleway"/>
              </a:rPr>
              <a:t>ATSTATYMAS</a:t>
            </a:r>
            <a:endParaRPr lang="ru-RU" sz="3600" b="1" dirty="0">
              <a:solidFill>
                <a:srgbClr val="008000"/>
              </a:solidFill>
              <a:latin typeface="Raleway"/>
              <a:cs typeface="Raleway"/>
            </a:endParaRPr>
          </a:p>
          <a:p>
            <a:r>
              <a:rPr lang="lt-LT" sz="1600" dirty="0" smtClean="0">
                <a:solidFill>
                  <a:srgbClr val="008000"/>
                </a:solidFill>
                <a:latin typeface="Raleway"/>
                <a:cs typeface="Raleway"/>
              </a:rPr>
              <a:t>Normalizuojasi virškinimo funkcija. </a:t>
            </a:r>
          </a:p>
          <a:p>
            <a:r>
              <a:rPr lang="lt-LT" sz="1600" dirty="0" smtClean="0">
                <a:solidFill>
                  <a:srgbClr val="008000"/>
                </a:solidFill>
                <a:latin typeface="Raleway"/>
                <a:cs typeface="Raleway"/>
              </a:rPr>
              <a:t>Atsistato žarnyno mikrobiomo pusiausvyra. </a:t>
            </a:r>
          </a:p>
          <a:p>
            <a:r>
              <a:rPr lang="lt-LT" sz="1600" dirty="0" smtClean="0">
                <a:solidFill>
                  <a:srgbClr val="008000"/>
                </a:solidFill>
                <a:latin typeface="Raleway"/>
                <a:cs typeface="Raleway"/>
              </a:rPr>
              <a:t>Optimizuojamas vitaminų ir mineralų balansas </a:t>
            </a:r>
          </a:p>
          <a:p>
            <a:r>
              <a:rPr lang="lt-LT" sz="1600" dirty="0">
                <a:solidFill>
                  <a:srgbClr val="008000"/>
                </a:solidFill>
                <a:latin typeface="Raleway"/>
                <a:cs typeface="Raleway"/>
              </a:rPr>
              <a:t>N</a:t>
            </a:r>
            <a:r>
              <a:rPr lang="lt-LT" sz="1600" dirty="0" smtClean="0">
                <a:solidFill>
                  <a:srgbClr val="008000"/>
                </a:solidFill>
                <a:latin typeface="Raleway"/>
                <a:cs typeface="Raleway"/>
              </a:rPr>
              <a:t>ormalizuojasi medžiagų apykaitos procesai</a:t>
            </a:r>
            <a:r>
              <a:rPr lang="ru-RU" sz="1600" dirty="0" smtClean="0">
                <a:solidFill>
                  <a:srgbClr val="008000"/>
                </a:solidFill>
                <a:latin typeface="Raleway"/>
                <a:cs typeface="Raleway"/>
              </a:rPr>
              <a:t>.</a:t>
            </a:r>
          </a:p>
        </p:txBody>
      </p:sp>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7822" y="3599146"/>
            <a:ext cx="998015" cy="828046"/>
          </a:xfrm>
          <a:prstGeom prst="rect">
            <a:avLst/>
          </a:prstGeom>
        </p:spPr>
      </p:pic>
      <p:pic>
        <p:nvPicPr>
          <p:cNvPr id="6" name="Рисунок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5837" y="3561252"/>
            <a:ext cx="1079579" cy="903833"/>
          </a:xfrm>
          <a:prstGeom prst="rect">
            <a:avLst/>
          </a:prstGeom>
        </p:spPr>
      </p:pic>
      <p:pic>
        <p:nvPicPr>
          <p:cNvPr id="7" name="Рисунок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7254" y="3661242"/>
            <a:ext cx="931292" cy="792133"/>
          </a:xfrm>
          <a:prstGeom prst="rect">
            <a:avLst/>
          </a:prstGeom>
        </p:spPr>
      </p:pic>
      <p:pic>
        <p:nvPicPr>
          <p:cNvPr id="8" name="Рисунок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13775" y="2796721"/>
            <a:ext cx="829543" cy="829543"/>
          </a:xfrm>
          <a:prstGeom prst="rect">
            <a:avLst/>
          </a:prstGeom>
        </p:spPr>
      </p:pic>
      <p:pic>
        <p:nvPicPr>
          <p:cNvPr id="9" name="Рисунок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71250" y="3521564"/>
            <a:ext cx="859253" cy="931811"/>
          </a:xfrm>
          <a:prstGeom prst="rect">
            <a:avLst/>
          </a:prstGeom>
        </p:spPr>
      </p:pic>
      <p:pic>
        <p:nvPicPr>
          <p:cNvPr id="10" name="Рисунок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99565" y="2736906"/>
            <a:ext cx="928665" cy="850916"/>
          </a:xfrm>
          <a:prstGeom prst="rect">
            <a:avLst/>
          </a:prstGeom>
        </p:spPr>
      </p:pic>
      <p:pic>
        <p:nvPicPr>
          <p:cNvPr id="11" name="Рисунок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8014" y="2796721"/>
            <a:ext cx="1029515" cy="860216"/>
          </a:xfrm>
          <a:prstGeom prst="rect">
            <a:avLst/>
          </a:prstGeom>
        </p:spPr>
      </p:pic>
      <p:pic>
        <p:nvPicPr>
          <p:cNvPr id="3" name="Рисунок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04516" y="2751724"/>
            <a:ext cx="995054" cy="890071"/>
          </a:xfrm>
          <a:prstGeom prst="rect">
            <a:avLst/>
          </a:prstGeom>
        </p:spPr>
      </p:pic>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3616" y="2751421"/>
            <a:ext cx="9937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57134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 y="3266429"/>
            <a:ext cx="9144001" cy="1877071"/>
            <a:chOff x="-1" y="3266429"/>
            <a:chExt cx="9144001" cy="1877071"/>
          </a:xfrm>
        </p:grpSpPr>
        <p:pic>
          <p:nvPicPr>
            <p:cNvPr id="8" name="Рисунок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4761903"/>
              <a:ext cx="9143999" cy="381597"/>
            </a:xfrm>
            <a:prstGeom prst="rect">
              <a:avLst/>
            </a:prstGeom>
          </p:spPr>
        </p:pic>
        <p:pic>
          <p:nvPicPr>
            <p:cNvPr id="9" name="Рисунок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4380306"/>
              <a:ext cx="9143999" cy="381597"/>
            </a:xfrm>
            <a:prstGeom prst="rect">
              <a:avLst/>
            </a:prstGeom>
          </p:spPr>
        </p:pic>
        <p:pic>
          <p:nvPicPr>
            <p:cNvPr id="10" name="Рисунок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3998709"/>
              <a:ext cx="9143999" cy="381597"/>
            </a:xfrm>
            <a:prstGeom prst="rect">
              <a:avLst/>
            </a:prstGeom>
          </p:spPr>
        </p:pic>
        <p:pic>
          <p:nvPicPr>
            <p:cNvPr id="11" name="Рисунок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3632184"/>
              <a:ext cx="9143999" cy="381597"/>
            </a:xfrm>
            <a:prstGeom prst="rect">
              <a:avLst/>
            </a:prstGeom>
          </p:spPr>
        </p:pic>
        <p:pic>
          <p:nvPicPr>
            <p:cNvPr id="12" name="Рисунок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3266429"/>
              <a:ext cx="9143999" cy="381597"/>
            </a:xfrm>
            <a:prstGeom prst="rect">
              <a:avLst/>
            </a:prstGeom>
          </p:spPr>
        </p:pic>
      </p:grpSp>
      <p:pic>
        <p:nvPicPr>
          <p:cNvPr id="33" name="Изображение 17" descr="CC_Logo_Green.eps"/>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3" name="Рисунок 2"/>
          <p:cNvPicPr>
            <a:picLocks noChangeAspect="1"/>
          </p:cNvPicPr>
          <p:nvPr/>
        </p:nvPicPr>
        <p:blipFill rotWithShape="1">
          <a:blip r:embed="rId5" cstate="screen">
            <a:extLst>
              <a:ext uri="{28A0092B-C50C-407E-A947-70E740481C1C}">
                <a14:useLocalDpi xmlns:a14="http://schemas.microsoft.com/office/drawing/2010/main"/>
              </a:ext>
            </a:extLst>
          </a:blip>
          <a:srcRect t="-1" b="6858"/>
          <a:stretch/>
        </p:blipFill>
        <p:spPr>
          <a:xfrm>
            <a:off x="3397757" y="419708"/>
            <a:ext cx="2363844" cy="2846721"/>
          </a:xfrm>
          <a:prstGeom prst="rect">
            <a:avLst/>
          </a:prstGeom>
        </p:spPr>
      </p:pic>
      <p:sp>
        <p:nvSpPr>
          <p:cNvPr id="6" name="Выноска-облако 5"/>
          <p:cNvSpPr/>
          <p:nvPr/>
        </p:nvSpPr>
        <p:spPr>
          <a:xfrm flipH="1">
            <a:off x="384483" y="315442"/>
            <a:ext cx="2885491" cy="1942108"/>
          </a:xfrm>
          <a:prstGeom prst="cloudCallout">
            <a:avLst>
              <a:gd name="adj1" fmla="val -69735"/>
              <a:gd name="adj2" fmla="val -2245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TextBox 6"/>
          <p:cNvSpPr txBox="1"/>
          <p:nvPr/>
        </p:nvSpPr>
        <p:spPr>
          <a:xfrm>
            <a:off x="855032" y="683082"/>
            <a:ext cx="1944392" cy="1015663"/>
          </a:xfrm>
          <a:prstGeom prst="rect">
            <a:avLst/>
          </a:prstGeom>
          <a:noFill/>
        </p:spPr>
        <p:txBody>
          <a:bodyPr wrap="square" rtlCol="0">
            <a:spAutoFit/>
          </a:bodyPr>
          <a:lstStyle/>
          <a:p>
            <a:pPr algn="ctr"/>
            <a:r>
              <a:rPr lang="lt-LT" sz="2000" b="1" dirty="0" smtClean="0">
                <a:solidFill>
                  <a:srgbClr val="C00000"/>
                </a:solidFill>
                <a:latin typeface="Raleway" panose="020B0503030101060003" pitchFamily="34" charset="-52"/>
              </a:rPr>
              <a:t>„Visos ligos prasideda </a:t>
            </a:r>
          </a:p>
          <a:p>
            <a:pPr algn="ctr"/>
            <a:r>
              <a:rPr lang="lt-LT" sz="2000" b="1" dirty="0" smtClean="0">
                <a:solidFill>
                  <a:srgbClr val="C00000"/>
                </a:solidFill>
                <a:latin typeface="Raleway" panose="020B0503030101060003" pitchFamily="34" charset="-52"/>
              </a:rPr>
              <a:t>žarnyne“</a:t>
            </a:r>
            <a:endParaRPr lang="ru-RU" sz="2000" b="1" dirty="0">
              <a:solidFill>
                <a:srgbClr val="C00000"/>
              </a:solidFill>
              <a:latin typeface="Raleway" panose="020B0503030101060003" pitchFamily="34" charset="-52"/>
            </a:endParaRPr>
          </a:p>
        </p:txBody>
      </p:sp>
      <p:sp>
        <p:nvSpPr>
          <p:cNvPr id="2" name="TextBox 1"/>
          <p:cNvSpPr txBox="1"/>
          <p:nvPr/>
        </p:nvSpPr>
        <p:spPr>
          <a:xfrm>
            <a:off x="5561447" y="3527787"/>
            <a:ext cx="3344115" cy="1200329"/>
          </a:xfrm>
          <a:prstGeom prst="rect">
            <a:avLst/>
          </a:prstGeom>
          <a:noFill/>
        </p:spPr>
        <p:txBody>
          <a:bodyPr wrap="square" rtlCol="0">
            <a:spAutoFit/>
          </a:bodyPr>
          <a:lstStyle/>
          <a:p>
            <a:r>
              <a:rPr lang="lt-LT" dirty="0" smtClean="0">
                <a:solidFill>
                  <a:schemeClr val="accent1"/>
                </a:solidFill>
                <a:latin typeface="Raleway" panose="020B0503030101060003" pitchFamily="34" charset="-52"/>
              </a:rPr>
              <a:t>Hipokratas manė, kad žmogaus sveikata </a:t>
            </a:r>
          </a:p>
          <a:p>
            <a:r>
              <a:rPr lang="lt-LT" dirty="0" smtClean="0">
                <a:solidFill>
                  <a:schemeClr val="accent1"/>
                </a:solidFill>
                <a:latin typeface="Raleway" panose="020B0503030101060003" pitchFamily="34" charset="-52"/>
              </a:rPr>
              <a:t>tiesiogiai priklauso nuo to, kaip dirba jo žarnynas</a:t>
            </a:r>
            <a:r>
              <a:rPr lang="ru-RU" dirty="0" smtClean="0">
                <a:solidFill>
                  <a:schemeClr val="accent1"/>
                </a:solidFill>
                <a:latin typeface="Raleway" panose="020B0503030101060003" pitchFamily="34" charset="-52"/>
              </a:rPr>
              <a:t>.</a:t>
            </a:r>
            <a:endParaRPr lang="ru-RU" dirty="0">
              <a:solidFill>
                <a:schemeClr val="accent1"/>
              </a:solidFill>
              <a:latin typeface="Raleway" panose="020B0503030101060003" pitchFamily="34" charset="-52"/>
            </a:endParaRPr>
          </a:p>
        </p:txBody>
      </p:sp>
      <p:pic>
        <p:nvPicPr>
          <p:cNvPr id="14" name="Изображение 17" descr="CC_Logo_Green.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196" y="344016"/>
            <a:ext cx="689688" cy="456083"/>
          </a:xfrm>
          <a:prstGeom prst="rect">
            <a:avLst/>
          </a:prstGeom>
          <a:noFill/>
          <a:ln>
            <a:noFill/>
          </a:ln>
        </p:spPr>
      </p:pic>
    </p:spTree>
    <p:extLst>
      <p:ext uri="{BB962C8B-B14F-4D97-AF65-F5344CB8AC3E}">
        <p14:creationId xmlns:p14="http://schemas.microsoft.com/office/powerpoint/2010/main" val="679157418"/>
      </p:ext>
    </p:extLst>
  </p:cSld>
  <p:clrMapOvr>
    <a:masterClrMapping/>
  </p:clrMapOvr>
  <p:transition spd="slow">
    <p:push dir="u"/>
  </p:transition>
  <p:timing>
    <p:tnLst>
      <p:par>
        <p:cTn id="1" dur="indefinite" restart="never" fill="hold"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2962" y="661119"/>
            <a:ext cx="2981838" cy="3137142"/>
          </a:xfrm>
          <a:prstGeom prst="rect">
            <a:avLst/>
          </a:prstGeom>
        </p:spPr>
      </p:pic>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3933825"/>
            <a:ext cx="8258175" cy="55006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lt-LT" b="1" dirty="0" smtClean="0">
                <a:solidFill>
                  <a:srgbClr val="008000"/>
                </a:solidFill>
                <a:latin typeface="Raleway"/>
                <a:cs typeface="Raleway"/>
              </a:rPr>
              <a:t>KOKYBIŠKAS VANDUO </a:t>
            </a:r>
            <a:r>
              <a:rPr lang="ru-RU" b="1" dirty="0" smtClean="0">
                <a:solidFill>
                  <a:srgbClr val="008000"/>
                </a:solidFill>
                <a:latin typeface="Raleway"/>
                <a:cs typeface="Raleway"/>
              </a:rPr>
              <a:t>– </a:t>
            </a:r>
            <a:r>
              <a:rPr lang="lt-LT" b="1" dirty="0" smtClean="0">
                <a:solidFill>
                  <a:srgbClr val="008000"/>
                </a:solidFill>
                <a:latin typeface="Raleway"/>
                <a:cs typeface="Raleway"/>
              </a:rPr>
              <a:t>VALYMOSI PAGRINDAS</a:t>
            </a:r>
            <a:r>
              <a:rPr lang="ru-RU" b="1" dirty="0" smtClean="0">
                <a:solidFill>
                  <a:srgbClr val="F4A32C"/>
                </a:solidFill>
                <a:latin typeface="Raleway"/>
                <a:cs typeface="Raleway"/>
              </a:rPr>
              <a:t/>
            </a:r>
            <a:br>
              <a:rPr lang="ru-RU" b="1" dirty="0" smtClean="0">
                <a:solidFill>
                  <a:srgbClr val="F4A32C"/>
                </a:solidFill>
                <a:latin typeface="Raleway"/>
                <a:cs typeface="Raleway"/>
              </a:rPr>
            </a:br>
            <a:r>
              <a:rPr lang="lt-LT" sz="1200" b="1" dirty="0" smtClean="0">
                <a:solidFill>
                  <a:srgbClr val="F4A32C"/>
                </a:solidFill>
                <a:latin typeface="Raleway"/>
                <a:cs typeface="Raleway"/>
              </a:rPr>
              <a:t>MINERALINĖ KOMPOZICIJA </a:t>
            </a:r>
            <a:r>
              <a:rPr lang="lt-LT" sz="1200" b="1" i="1" dirty="0" smtClean="0">
                <a:solidFill>
                  <a:srgbClr val="F4A32C"/>
                </a:solidFill>
                <a:latin typeface="Raleway"/>
                <a:cs typeface="Raleway"/>
              </a:rPr>
              <a:t>CORAL-MINE</a:t>
            </a:r>
            <a:r>
              <a:rPr lang="lt-LT" sz="1200" b="1" dirty="0" smtClean="0">
                <a:solidFill>
                  <a:srgbClr val="F4A32C"/>
                </a:solidFill>
                <a:latin typeface="Raleway"/>
                <a:cs typeface="Raleway"/>
              </a:rPr>
              <a:t> </a:t>
            </a:r>
          </a:p>
          <a:p>
            <a:pPr algn="ctr"/>
            <a:r>
              <a:rPr lang="lt-LT" sz="1200" b="1" dirty="0" smtClean="0">
                <a:solidFill>
                  <a:srgbClr val="F4A32C"/>
                </a:solidFill>
                <a:latin typeface="Raleway"/>
                <a:cs typeface="Raleway"/>
              </a:rPr>
              <a:t>VISOS PROGRAMOS METU SUTEIKS JUMS GALIMYBĘ GERTI AUKŠTOS KOKYBĖS VANDENĮ</a:t>
            </a:r>
            <a:endParaRPr lang="ru-RU" sz="1200" b="1" dirty="0" smtClean="0">
              <a:solidFill>
                <a:srgbClr val="C00000"/>
              </a:solidFill>
              <a:latin typeface="Raleway"/>
              <a:cs typeface="Raleway"/>
            </a:endParaRPr>
          </a:p>
        </p:txBody>
      </p:sp>
      <p:pic>
        <p:nvPicPr>
          <p:cNvPr id="2" name="Рисунок 1"/>
          <p:cNvPicPr>
            <a:picLocks noChangeAspect="1"/>
          </p:cNvPicPr>
          <p:nvPr/>
        </p:nvPicPr>
        <p:blipFill rotWithShape="1">
          <a:blip r:embed="rId5">
            <a:extLst>
              <a:ext uri="{28A0092B-C50C-407E-A947-70E740481C1C}">
                <a14:useLocalDpi xmlns:a14="http://schemas.microsoft.com/office/drawing/2010/main" val="0"/>
              </a:ext>
            </a:extLst>
          </a:blip>
          <a:srcRect b="9656"/>
          <a:stretch/>
        </p:blipFill>
        <p:spPr>
          <a:xfrm>
            <a:off x="4671379" y="661119"/>
            <a:ext cx="3472422" cy="3137142"/>
          </a:xfrm>
          <a:prstGeom prst="rect">
            <a:avLst/>
          </a:prstGeom>
        </p:spPr>
      </p:pic>
      <p:sp>
        <p:nvSpPr>
          <p:cNvPr id="4" name="Стрелка вправо 3"/>
          <p:cNvSpPr/>
          <p:nvPr/>
        </p:nvSpPr>
        <p:spPr>
          <a:xfrm>
            <a:off x="4114800" y="2011680"/>
            <a:ext cx="1254034" cy="600891"/>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7165826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0" y="268083"/>
            <a:ext cx="7690821" cy="4028303"/>
          </a:xfrm>
          <a:prstGeom prst="rect">
            <a:avLst/>
          </a:prstGeom>
          <a:solidFill>
            <a:schemeClr val="bg1"/>
          </a:solidFill>
          <a:ln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5"/>
          <p:cNvSpPr/>
          <p:nvPr/>
        </p:nvSpPr>
        <p:spPr>
          <a:xfrm>
            <a:off x="428624" y="4114800"/>
            <a:ext cx="8258175" cy="102870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lt-LT" sz="1400" b="1" dirty="0" smtClean="0">
                <a:solidFill>
                  <a:srgbClr val="008000"/>
                </a:solidFill>
                <a:latin typeface="Raleway"/>
                <a:cs typeface="Raleway"/>
              </a:rPr>
              <a:t>Į PROGRAMĄ „SVEIKAS ŽARNYNAS“ ĮEINA </a:t>
            </a:r>
            <a:r>
              <a:rPr lang="ru-RU" sz="1400" b="1" dirty="0" smtClean="0">
                <a:solidFill>
                  <a:srgbClr val="008000"/>
                </a:solidFill>
                <a:latin typeface="Raleway"/>
                <a:cs typeface="Raleway"/>
              </a:rPr>
              <a:t>18 </a:t>
            </a:r>
            <a:r>
              <a:rPr lang="en-US" sz="1400" b="1" i="1" dirty="0" smtClean="0">
                <a:solidFill>
                  <a:srgbClr val="008000"/>
                </a:solidFill>
                <a:latin typeface="Raleway"/>
                <a:cs typeface="Raleway"/>
              </a:rPr>
              <a:t>CORAL CLUB</a:t>
            </a:r>
            <a:r>
              <a:rPr lang="lt-LT" sz="1400" b="1" i="1" dirty="0" smtClean="0">
                <a:solidFill>
                  <a:srgbClr val="008000"/>
                </a:solidFill>
                <a:latin typeface="Raleway"/>
                <a:cs typeface="Raleway"/>
              </a:rPr>
              <a:t> </a:t>
            </a:r>
            <a:r>
              <a:rPr lang="lt-LT" sz="1400" b="1" dirty="0" smtClean="0">
                <a:solidFill>
                  <a:srgbClr val="008000"/>
                </a:solidFill>
                <a:latin typeface="Raleway"/>
                <a:cs typeface="Raleway"/>
              </a:rPr>
              <a:t>PRODUKTŲ </a:t>
            </a:r>
            <a:endParaRPr lang="ru-RU" sz="1400" b="1" dirty="0" smtClean="0">
              <a:solidFill>
                <a:srgbClr val="008000"/>
              </a:solidFill>
              <a:latin typeface="Raleway"/>
              <a:cs typeface="Raleway"/>
            </a:endParaRPr>
          </a:p>
          <a:p>
            <a:pPr algn="ctr"/>
            <a:r>
              <a:rPr lang="ru-RU" sz="1400" b="1" dirty="0" smtClean="0">
                <a:solidFill>
                  <a:schemeClr val="tx1"/>
                </a:solidFill>
                <a:latin typeface="Raleway"/>
                <a:cs typeface="Raleway"/>
              </a:rPr>
              <a:t/>
            </a:r>
            <a:br>
              <a:rPr lang="ru-RU" sz="1400" b="1" dirty="0" smtClean="0">
                <a:solidFill>
                  <a:schemeClr val="tx1"/>
                </a:solidFill>
                <a:latin typeface="Raleway"/>
                <a:cs typeface="Raleway"/>
              </a:rPr>
            </a:br>
            <a:endParaRPr lang="ru-RU" sz="1400" b="1" dirty="0" smtClean="0">
              <a:solidFill>
                <a:schemeClr val="tx1"/>
              </a:solidFill>
              <a:latin typeface="Raleway"/>
              <a:cs typeface="Raleway"/>
            </a:endParaRPr>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94651" y="651010"/>
            <a:ext cx="5799907" cy="326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50657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70846" y="1711233"/>
            <a:ext cx="4402305" cy="245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37085" y="661119"/>
            <a:ext cx="5173578" cy="769441"/>
          </a:xfrm>
          <a:prstGeom prst="rect">
            <a:avLst/>
          </a:prstGeom>
          <a:noFill/>
        </p:spPr>
        <p:txBody>
          <a:bodyPr wrap="square" rtlCol="0">
            <a:spAutoFit/>
          </a:bodyPr>
          <a:lstStyle/>
          <a:p>
            <a:pPr algn="ctr"/>
            <a:r>
              <a:rPr lang="lt-LT" sz="4400" b="1" dirty="0" smtClean="0">
                <a:solidFill>
                  <a:srgbClr val="008000"/>
                </a:solidFill>
              </a:rPr>
              <a:t>VISKAS ĮSKAIČIUOTA</a:t>
            </a:r>
            <a:endParaRPr lang="ru-RU" sz="4400" b="1" dirty="0">
              <a:solidFill>
                <a:srgbClr val="008000"/>
              </a:solidFill>
            </a:endParaRPr>
          </a:p>
        </p:txBody>
      </p:sp>
      <p:sp>
        <p:nvSpPr>
          <p:cNvPr id="2" name="TextBox 1"/>
          <p:cNvSpPr txBox="1"/>
          <p:nvPr/>
        </p:nvSpPr>
        <p:spPr>
          <a:xfrm>
            <a:off x="2468403" y="1624984"/>
            <a:ext cx="1179671" cy="1015663"/>
          </a:xfrm>
          <a:prstGeom prst="rect">
            <a:avLst/>
          </a:prstGeom>
          <a:noFill/>
        </p:spPr>
        <p:txBody>
          <a:bodyPr wrap="square" rtlCol="0">
            <a:spAutoFit/>
          </a:bodyPr>
          <a:lstStyle/>
          <a:p>
            <a:r>
              <a:rPr lang="en-US" sz="6000" b="1" dirty="0" smtClean="0">
                <a:solidFill>
                  <a:schemeClr val="bg1"/>
                </a:solidFill>
                <a:latin typeface="Raleway Black" panose="020B0A03030101060003" pitchFamily="34" charset="-52"/>
              </a:rPr>
              <a:t>18</a:t>
            </a:r>
            <a:endParaRPr lang="ru-RU" sz="6000" b="1" dirty="0">
              <a:solidFill>
                <a:schemeClr val="bg1"/>
              </a:solidFill>
            </a:endParaRPr>
          </a:p>
        </p:txBody>
      </p:sp>
      <p:sp>
        <p:nvSpPr>
          <p:cNvPr id="5" name="TextBox 4"/>
          <p:cNvSpPr txBox="1"/>
          <p:nvPr/>
        </p:nvSpPr>
        <p:spPr>
          <a:xfrm>
            <a:off x="2507932" y="2415922"/>
            <a:ext cx="1002028" cy="523220"/>
          </a:xfrm>
          <a:prstGeom prst="rect">
            <a:avLst/>
          </a:prstGeom>
          <a:noFill/>
        </p:spPr>
        <p:txBody>
          <a:bodyPr wrap="square" rtlCol="0">
            <a:spAutoFit/>
          </a:bodyPr>
          <a:lstStyle/>
          <a:p>
            <a:r>
              <a:rPr lang="lt-LT" sz="1400" b="1" dirty="0" smtClean="0">
                <a:solidFill>
                  <a:schemeClr val="bg1"/>
                </a:solidFill>
              </a:rPr>
              <a:t>produktų</a:t>
            </a:r>
            <a:endParaRPr lang="ru-RU" sz="1400" b="1" dirty="0">
              <a:solidFill>
                <a:schemeClr val="bg1"/>
              </a:solidFill>
            </a:endParaRPr>
          </a:p>
          <a:p>
            <a:endParaRPr lang="ru-RU" sz="1400" dirty="0"/>
          </a:p>
        </p:txBody>
      </p:sp>
      <p:sp>
        <p:nvSpPr>
          <p:cNvPr id="6" name="TextBox 5"/>
          <p:cNvSpPr txBox="1"/>
          <p:nvPr/>
        </p:nvSpPr>
        <p:spPr>
          <a:xfrm>
            <a:off x="2547938" y="2824163"/>
            <a:ext cx="1081087" cy="307777"/>
          </a:xfrm>
          <a:prstGeom prst="rect">
            <a:avLst/>
          </a:prstGeom>
          <a:noFill/>
        </p:spPr>
        <p:txBody>
          <a:bodyPr wrap="square" rtlCol="0">
            <a:spAutoFit/>
          </a:bodyPr>
          <a:lstStyle/>
          <a:p>
            <a:r>
              <a:rPr lang="lt-LT" sz="1400" b="1" dirty="0" smtClean="0">
                <a:solidFill>
                  <a:schemeClr val="bg1"/>
                </a:solidFill>
              </a:rPr>
              <a:t>karnitinas</a:t>
            </a:r>
            <a:endParaRPr lang="ru-RU" sz="1400" b="1" dirty="0">
              <a:solidFill>
                <a:schemeClr val="bg1"/>
              </a:solidFill>
            </a:endParaRPr>
          </a:p>
        </p:txBody>
      </p:sp>
      <p:sp>
        <p:nvSpPr>
          <p:cNvPr id="11" name="TextBox 10"/>
          <p:cNvSpPr txBox="1"/>
          <p:nvPr/>
        </p:nvSpPr>
        <p:spPr>
          <a:xfrm>
            <a:off x="2481262" y="3305177"/>
            <a:ext cx="1147763" cy="307777"/>
          </a:xfrm>
          <a:prstGeom prst="rect">
            <a:avLst/>
          </a:prstGeom>
          <a:noFill/>
        </p:spPr>
        <p:txBody>
          <a:bodyPr wrap="square" rtlCol="0">
            <a:spAutoFit/>
          </a:bodyPr>
          <a:lstStyle/>
          <a:p>
            <a:r>
              <a:rPr lang="lt-LT" sz="1400" b="1" dirty="0" smtClean="0">
                <a:solidFill>
                  <a:schemeClr val="bg1"/>
                </a:solidFill>
              </a:rPr>
              <a:t>probiotikai</a:t>
            </a:r>
            <a:endParaRPr lang="ru-RU" sz="1400" b="1" dirty="0">
              <a:solidFill>
                <a:schemeClr val="bg1"/>
              </a:solidFill>
            </a:endParaRPr>
          </a:p>
        </p:txBody>
      </p:sp>
      <p:sp>
        <p:nvSpPr>
          <p:cNvPr id="12" name="TextBox 11"/>
          <p:cNvSpPr txBox="1"/>
          <p:nvPr/>
        </p:nvSpPr>
        <p:spPr>
          <a:xfrm>
            <a:off x="2481261" y="3738563"/>
            <a:ext cx="1081087" cy="307777"/>
          </a:xfrm>
          <a:prstGeom prst="rect">
            <a:avLst/>
          </a:prstGeom>
          <a:noFill/>
        </p:spPr>
        <p:txBody>
          <a:bodyPr wrap="square" rtlCol="0">
            <a:spAutoFit/>
          </a:bodyPr>
          <a:lstStyle/>
          <a:p>
            <a:pPr algn="ctr"/>
            <a:r>
              <a:rPr lang="lt-LT" sz="1400" b="1" dirty="0" smtClean="0">
                <a:solidFill>
                  <a:schemeClr val="bg1"/>
                </a:solidFill>
              </a:rPr>
              <a:t>lecitinas</a:t>
            </a:r>
            <a:endParaRPr lang="ru-RU" sz="1400" b="1" dirty="0">
              <a:solidFill>
                <a:schemeClr val="bg1"/>
              </a:solidFill>
            </a:endParaRPr>
          </a:p>
        </p:txBody>
      </p:sp>
      <p:sp>
        <p:nvSpPr>
          <p:cNvPr id="14" name="TextBox 13"/>
          <p:cNvSpPr txBox="1"/>
          <p:nvPr/>
        </p:nvSpPr>
        <p:spPr>
          <a:xfrm>
            <a:off x="3739992" y="1763484"/>
            <a:ext cx="1534074" cy="400110"/>
          </a:xfrm>
          <a:prstGeom prst="rect">
            <a:avLst/>
          </a:prstGeom>
          <a:noFill/>
        </p:spPr>
        <p:txBody>
          <a:bodyPr wrap="square" rtlCol="0">
            <a:spAutoFit/>
          </a:bodyPr>
          <a:lstStyle/>
          <a:p>
            <a:r>
              <a:rPr lang="lt-LT" sz="2000" b="1" dirty="0" smtClean="0">
                <a:solidFill>
                  <a:schemeClr val="bg1"/>
                </a:solidFill>
              </a:rPr>
              <a:t>   </a:t>
            </a:r>
            <a:r>
              <a:rPr lang="ru-RU" sz="2000" b="1" dirty="0" smtClean="0">
                <a:solidFill>
                  <a:schemeClr val="bg1"/>
                </a:solidFill>
              </a:rPr>
              <a:t>3 </a:t>
            </a:r>
            <a:r>
              <a:rPr lang="lt-LT" sz="2000" b="1" dirty="0" smtClean="0">
                <a:solidFill>
                  <a:schemeClr val="bg1"/>
                </a:solidFill>
              </a:rPr>
              <a:t>ETAPAI </a:t>
            </a:r>
            <a:endParaRPr lang="ru-RU" sz="2000" b="1" dirty="0">
              <a:solidFill>
                <a:schemeClr val="bg1"/>
              </a:solidFill>
            </a:endParaRPr>
          </a:p>
        </p:txBody>
      </p:sp>
      <p:sp>
        <p:nvSpPr>
          <p:cNvPr id="15" name="TextBox 14"/>
          <p:cNvSpPr txBox="1"/>
          <p:nvPr/>
        </p:nvSpPr>
        <p:spPr>
          <a:xfrm>
            <a:off x="4769404" y="2248602"/>
            <a:ext cx="1427322" cy="461665"/>
          </a:xfrm>
          <a:prstGeom prst="rect">
            <a:avLst/>
          </a:prstGeom>
          <a:noFill/>
        </p:spPr>
        <p:txBody>
          <a:bodyPr wrap="square" rtlCol="0">
            <a:spAutoFit/>
          </a:bodyPr>
          <a:lstStyle/>
          <a:p>
            <a:r>
              <a:rPr lang="lt-LT" sz="1200" b="1" dirty="0" smtClean="0">
                <a:solidFill>
                  <a:schemeClr val="bg1"/>
                </a:solidFill>
              </a:rPr>
              <a:t>AUGALINIŲ KOMPONENTŲ</a:t>
            </a:r>
            <a:endParaRPr lang="ru-RU" sz="1200" b="1" dirty="0">
              <a:solidFill>
                <a:schemeClr val="bg1"/>
              </a:solidFill>
            </a:endParaRPr>
          </a:p>
        </p:txBody>
      </p:sp>
      <p:sp>
        <p:nvSpPr>
          <p:cNvPr id="16" name="TextBox 15"/>
          <p:cNvSpPr txBox="1"/>
          <p:nvPr/>
        </p:nvSpPr>
        <p:spPr>
          <a:xfrm>
            <a:off x="5483065" y="1763484"/>
            <a:ext cx="1290086" cy="369332"/>
          </a:xfrm>
          <a:prstGeom prst="rect">
            <a:avLst/>
          </a:prstGeom>
          <a:noFill/>
        </p:spPr>
        <p:txBody>
          <a:bodyPr wrap="square" rtlCol="0">
            <a:spAutoFit/>
          </a:bodyPr>
          <a:lstStyle/>
          <a:p>
            <a:r>
              <a:rPr lang="lt-LT" b="1" dirty="0" smtClean="0">
                <a:solidFill>
                  <a:schemeClr val="bg1"/>
                </a:solidFill>
              </a:rPr>
              <a:t>   PNRR</a:t>
            </a:r>
            <a:endParaRPr lang="ru-RU" b="1" dirty="0">
              <a:solidFill>
                <a:schemeClr val="bg1"/>
              </a:solidFill>
            </a:endParaRPr>
          </a:p>
        </p:txBody>
      </p:sp>
      <p:sp>
        <p:nvSpPr>
          <p:cNvPr id="17" name="TextBox 16"/>
          <p:cNvSpPr txBox="1"/>
          <p:nvPr/>
        </p:nvSpPr>
        <p:spPr>
          <a:xfrm>
            <a:off x="4644866" y="2824163"/>
            <a:ext cx="1703547" cy="369332"/>
          </a:xfrm>
          <a:prstGeom prst="rect">
            <a:avLst/>
          </a:prstGeom>
          <a:noFill/>
        </p:spPr>
        <p:txBody>
          <a:bodyPr wrap="square" rtlCol="0">
            <a:spAutoFit/>
          </a:bodyPr>
          <a:lstStyle/>
          <a:p>
            <a:pPr algn="ctr"/>
            <a:r>
              <a:rPr lang="lt-LT" b="1" dirty="0" smtClean="0">
                <a:solidFill>
                  <a:schemeClr val="bg1"/>
                </a:solidFill>
              </a:rPr>
              <a:t>vitaminai</a:t>
            </a:r>
            <a:endParaRPr lang="ru-RU" b="1" dirty="0">
              <a:solidFill>
                <a:schemeClr val="bg1"/>
              </a:solidFill>
            </a:endParaRPr>
          </a:p>
        </p:txBody>
      </p:sp>
      <p:sp>
        <p:nvSpPr>
          <p:cNvPr id="18" name="TextBox 17"/>
          <p:cNvSpPr txBox="1"/>
          <p:nvPr/>
        </p:nvSpPr>
        <p:spPr>
          <a:xfrm>
            <a:off x="4679476" y="3329017"/>
            <a:ext cx="1668937" cy="369332"/>
          </a:xfrm>
          <a:prstGeom prst="rect">
            <a:avLst/>
          </a:prstGeom>
          <a:noFill/>
        </p:spPr>
        <p:txBody>
          <a:bodyPr wrap="square" rtlCol="0">
            <a:spAutoFit/>
          </a:bodyPr>
          <a:lstStyle/>
          <a:p>
            <a:pPr algn="ctr"/>
            <a:r>
              <a:rPr lang="lt-LT" b="1" dirty="0" smtClean="0">
                <a:solidFill>
                  <a:schemeClr val="bg1"/>
                </a:solidFill>
              </a:rPr>
              <a:t>mineralai</a:t>
            </a:r>
            <a:endParaRPr lang="ru-RU" b="1" dirty="0">
              <a:solidFill>
                <a:schemeClr val="bg1"/>
              </a:solidFill>
            </a:endParaRPr>
          </a:p>
        </p:txBody>
      </p:sp>
      <p:sp>
        <p:nvSpPr>
          <p:cNvPr id="19" name="TextBox 18"/>
          <p:cNvSpPr txBox="1"/>
          <p:nvPr/>
        </p:nvSpPr>
        <p:spPr>
          <a:xfrm>
            <a:off x="4644866" y="3752851"/>
            <a:ext cx="1870234" cy="369332"/>
          </a:xfrm>
          <a:prstGeom prst="rect">
            <a:avLst/>
          </a:prstGeom>
          <a:noFill/>
        </p:spPr>
        <p:txBody>
          <a:bodyPr wrap="square" rtlCol="0">
            <a:spAutoFit/>
          </a:bodyPr>
          <a:lstStyle/>
          <a:p>
            <a:pPr algn="ctr"/>
            <a:r>
              <a:rPr lang="ru-RU" b="1" dirty="0" smtClean="0">
                <a:solidFill>
                  <a:schemeClr val="bg1"/>
                </a:solidFill>
              </a:rPr>
              <a:t>8 </a:t>
            </a:r>
            <a:r>
              <a:rPr lang="lt-LT" b="1" dirty="0" smtClean="0">
                <a:solidFill>
                  <a:schemeClr val="bg1"/>
                </a:solidFill>
              </a:rPr>
              <a:t>fermentai</a:t>
            </a:r>
            <a:endParaRPr lang="ru-RU" b="1" dirty="0">
              <a:solidFill>
                <a:schemeClr val="bg1"/>
              </a:solidFill>
            </a:endParaRPr>
          </a:p>
        </p:txBody>
      </p:sp>
      <p:sp>
        <p:nvSpPr>
          <p:cNvPr id="20" name="TextBox 19"/>
          <p:cNvSpPr txBox="1"/>
          <p:nvPr/>
        </p:nvSpPr>
        <p:spPr>
          <a:xfrm>
            <a:off x="3739991" y="3752851"/>
            <a:ext cx="869217" cy="307777"/>
          </a:xfrm>
          <a:prstGeom prst="rect">
            <a:avLst/>
          </a:prstGeom>
          <a:noFill/>
        </p:spPr>
        <p:txBody>
          <a:bodyPr wrap="square" rtlCol="0">
            <a:spAutoFit/>
          </a:bodyPr>
          <a:lstStyle/>
          <a:p>
            <a:r>
              <a:rPr lang="lt-LT" sz="1400" b="1" dirty="0" smtClean="0">
                <a:solidFill>
                  <a:schemeClr val="bg1"/>
                </a:solidFill>
              </a:rPr>
              <a:t>taurinas</a:t>
            </a:r>
            <a:endParaRPr lang="ru-RU" sz="1400" b="1" dirty="0">
              <a:solidFill>
                <a:schemeClr val="bg1"/>
              </a:solidFill>
            </a:endParaRPr>
          </a:p>
        </p:txBody>
      </p:sp>
      <p:sp>
        <p:nvSpPr>
          <p:cNvPr id="22" name="TextBox 21"/>
          <p:cNvSpPr txBox="1"/>
          <p:nvPr/>
        </p:nvSpPr>
        <p:spPr>
          <a:xfrm>
            <a:off x="4276725" y="2178982"/>
            <a:ext cx="854927" cy="584775"/>
          </a:xfrm>
          <a:prstGeom prst="rect">
            <a:avLst/>
          </a:prstGeom>
          <a:noFill/>
        </p:spPr>
        <p:txBody>
          <a:bodyPr wrap="square" rtlCol="0">
            <a:spAutoFit/>
          </a:bodyPr>
          <a:lstStyle/>
          <a:p>
            <a:r>
              <a:rPr lang="ru-RU" sz="3200" b="1" dirty="0" smtClean="0">
                <a:solidFill>
                  <a:schemeClr val="bg1"/>
                </a:solidFill>
              </a:rPr>
              <a:t>11</a:t>
            </a:r>
            <a:endParaRPr lang="ru-RU" sz="3200" b="1" dirty="0">
              <a:solidFill>
                <a:schemeClr val="bg1"/>
              </a:solidFill>
            </a:endParaRPr>
          </a:p>
        </p:txBody>
      </p:sp>
      <p:sp>
        <p:nvSpPr>
          <p:cNvPr id="24" name="TextBox 23"/>
          <p:cNvSpPr txBox="1"/>
          <p:nvPr/>
        </p:nvSpPr>
        <p:spPr>
          <a:xfrm>
            <a:off x="3754281" y="2869527"/>
            <a:ext cx="854927" cy="584775"/>
          </a:xfrm>
          <a:prstGeom prst="rect">
            <a:avLst/>
          </a:prstGeom>
          <a:noFill/>
        </p:spPr>
        <p:txBody>
          <a:bodyPr wrap="square" rtlCol="0">
            <a:spAutoFit/>
          </a:bodyPr>
          <a:lstStyle/>
          <a:p>
            <a:r>
              <a:rPr lang="ru-RU" sz="3200" b="1" dirty="0" smtClean="0">
                <a:solidFill>
                  <a:schemeClr val="bg1"/>
                </a:solidFill>
              </a:rPr>
              <a:t>30</a:t>
            </a:r>
            <a:endParaRPr lang="ru-RU" sz="3200" b="1" dirty="0">
              <a:solidFill>
                <a:schemeClr val="bg1"/>
              </a:solidFill>
            </a:endParaRPr>
          </a:p>
        </p:txBody>
      </p:sp>
      <p:sp>
        <p:nvSpPr>
          <p:cNvPr id="7" name="TextBox 6"/>
          <p:cNvSpPr txBox="1"/>
          <p:nvPr/>
        </p:nvSpPr>
        <p:spPr>
          <a:xfrm>
            <a:off x="3792381" y="3275201"/>
            <a:ext cx="663654" cy="307777"/>
          </a:xfrm>
          <a:prstGeom prst="rect">
            <a:avLst/>
          </a:prstGeom>
          <a:noFill/>
        </p:spPr>
        <p:txBody>
          <a:bodyPr wrap="square" rtlCol="0">
            <a:spAutoFit/>
          </a:bodyPr>
          <a:lstStyle/>
          <a:p>
            <a:r>
              <a:rPr lang="lt-LT" sz="1400" b="1" dirty="0" smtClean="0">
                <a:solidFill>
                  <a:schemeClr val="bg1"/>
                </a:solidFill>
              </a:rPr>
              <a:t>dienų</a:t>
            </a:r>
            <a:endParaRPr lang="ru-RU" sz="1400" dirty="0"/>
          </a:p>
        </p:txBody>
      </p:sp>
    </p:spTree>
    <p:extLst>
      <p:ext uri="{BB962C8B-B14F-4D97-AF65-F5344CB8AC3E}">
        <p14:creationId xmlns:p14="http://schemas.microsoft.com/office/powerpoint/2010/main" val="4198249499"/>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3933825"/>
            <a:ext cx="8258175" cy="55006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lt-LT" b="1" dirty="0" smtClean="0">
                <a:solidFill>
                  <a:srgbClr val="008000"/>
                </a:solidFill>
                <a:latin typeface="Raleway"/>
                <a:cs typeface="Raleway"/>
              </a:rPr>
              <a:t>GYVYBIŠKAI SVARBŪS VITAMINAI</a:t>
            </a:r>
            <a:r>
              <a:rPr lang="ru-RU" b="1" dirty="0" smtClean="0">
                <a:solidFill>
                  <a:srgbClr val="F4A32C"/>
                </a:solidFill>
                <a:latin typeface="Raleway"/>
                <a:cs typeface="Raleway"/>
              </a:rPr>
              <a:t/>
            </a:r>
            <a:br>
              <a:rPr lang="ru-RU" b="1" dirty="0" smtClean="0">
                <a:solidFill>
                  <a:srgbClr val="F4A32C"/>
                </a:solidFill>
                <a:latin typeface="Raleway"/>
                <a:cs typeface="Raleway"/>
              </a:rPr>
            </a:br>
            <a:endParaRPr lang="ru-RU" sz="1200" b="1" dirty="0" smtClean="0">
              <a:solidFill>
                <a:srgbClr val="C00000"/>
              </a:solidFill>
              <a:latin typeface="Raleway"/>
              <a:cs typeface="Raleway"/>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81225" y="1302707"/>
            <a:ext cx="4505325" cy="228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296974"/>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352188" y="3673759"/>
            <a:ext cx="8258175" cy="55006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b="1" dirty="0" smtClean="0">
                <a:solidFill>
                  <a:srgbClr val="F4A32C"/>
                </a:solidFill>
                <a:latin typeface="Raleway"/>
                <a:cs typeface="Raleway"/>
              </a:rPr>
              <a:t/>
            </a:r>
            <a:br>
              <a:rPr lang="ru-RU" b="1" dirty="0" smtClean="0">
                <a:solidFill>
                  <a:srgbClr val="F4A32C"/>
                </a:solidFill>
                <a:latin typeface="Raleway"/>
                <a:cs typeface="Raleway"/>
              </a:rPr>
            </a:br>
            <a:r>
              <a:rPr lang="lt-LT" b="1" dirty="0" smtClean="0">
                <a:solidFill>
                  <a:srgbClr val="7030A0"/>
                </a:solidFill>
                <a:latin typeface="Raleway"/>
                <a:cs typeface="Raleway"/>
              </a:rPr>
              <a:t>KALCIS, MAGNIS, SIERA</a:t>
            </a:r>
            <a:endParaRPr lang="ru-RU" sz="1200" b="1" dirty="0" smtClean="0">
              <a:solidFill>
                <a:srgbClr val="7030A0"/>
              </a:solidFill>
              <a:latin typeface="Raleway"/>
              <a:cs typeface="Raleway"/>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1126427"/>
            <a:ext cx="6539020" cy="2134095"/>
          </a:xfrm>
          <a:prstGeom prst="rect">
            <a:avLst/>
          </a:prstGeom>
        </p:spPr>
      </p:pic>
    </p:spTree>
    <p:extLst>
      <p:ext uri="{BB962C8B-B14F-4D97-AF65-F5344CB8AC3E}">
        <p14:creationId xmlns:p14="http://schemas.microsoft.com/office/powerpoint/2010/main" val="181012082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560388" y="3644565"/>
            <a:ext cx="8258175" cy="78305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ru-RU" b="1" dirty="0" smtClean="0">
                <a:solidFill>
                  <a:srgbClr val="008000"/>
                </a:solidFill>
                <a:latin typeface="Raleway"/>
                <a:cs typeface="Raleway"/>
              </a:rPr>
              <a:t/>
            </a:r>
            <a:br>
              <a:rPr lang="ru-RU" b="1" dirty="0" smtClean="0">
                <a:solidFill>
                  <a:srgbClr val="008000"/>
                </a:solidFill>
                <a:latin typeface="Raleway"/>
                <a:cs typeface="Raleway"/>
              </a:rPr>
            </a:br>
            <a:r>
              <a:rPr lang="lt-LT" b="1" dirty="0" smtClean="0">
                <a:solidFill>
                  <a:srgbClr val="008000"/>
                </a:solidFill>
                <a:latin typeface="Raleway"/>
                <a:cs typeface="Raleway"/>
              </a:rPr>
              <a:t>AUGALINIŲ KOMPONENTŲ</a:t>
            </a:r>
            <a:r>
              <a:rPr lang="ru-RU" b="1" dirty="0" smtClean="0">
                <a:solidFill>
                  <a:srgbClr val="008000"/>
                </a:solidFill>
                <a:latin typeface="Raleway"/>
                <a:cs typeface="Raleway"/>
              </a:rPr>
              <a:t>, </a:t>
            </a:r>
            <a:r>
              <a:rPr lang="lt-LT" b="1" dirty="0" smtClean="0">
                <a:solidFill>
                  <a:srgbClr val="008000"/>
                </a:solidFill>
                <a:latin typeface="Raleway"/>
                <a:cs typeface="Raleway"/>
              </a:rPr>
              <a:t>TARP JŲ</a:t>
            </a:r>
            <a:r>
              <a:rPr lang="ru-RU" b="1" dirty="0" smtClean="0">
                <a:solidFill>
                  <a:srgbClr val="008000"/>
                </a:solidFill>
                <a:latin typeface="Raleway"/>
                <a:cs typeface="Raleway"/>
              </a:rPr>
              <a:t>: </a:t>
            </a:r>
          </a:p>
          <a:p>
            <a:pPr algn="ctr">
              <a:lnSpc>
                <a:spcPct val="150000"/>
              </a:lnSpc>
            </a:pPr>
            <a:r>
              <a:rPr lang="lt-LT" sz="1200" b="1" dirty="0" smtClean="0">
                <a:solidFill>
                  <a:srgbClr val="008000"/>
                </a:solidFill>
                <a:latin typeface="Raleway"/>
                <a:cs typeface="Raleway"/>
              </a:rPr>
              <a:t>JUODASIS RIEŠUTMEDIS, SPIRULINA, LIUCERNA</a:t>
            </a:r>
            <a:r>
              <a:rPr lang="ru-RU" sz="1200" b="1" dirty="0" smtClean="0">
                <a:solidFill>
                  <a:srgbClr val="008000"/>
                </a:solidFill>
                <a:latin typeface="Raleway"/>
                <a:cs typeface="Raleway"/>
              </a:rPr>
              <a:t>, </a:t>
            </a:r>
            <a:r>
              <a:rPr lang="lt-LT" sz="1200" b="1" dirty="0" smtClean="0">
                <a:solidFill>
                  <a:srgbClr val="008000"/>
                </a:solidFill>
                <a:latin typeface="Raleway"/>
                <a:cs typeface="Raleway"/>
              </a:rPr>
              <a:t>ALIEJINĖ KOPŪSTPALMĖ, VARNALĖŠA, CIBERŽOLĖ, PAPAJA</a:t>
            </a:r>
            <a:endParaRPr lang="ru-RU" sz="1200" b="1" dirty="0">
              <a:solidFill>
                <a:srgbClr val="008000"/>
              </a:solidFill>
              <a:latin typeface="Raleway"/>
              <a:cs typeface="Raleway"/>
            </a:endParaRPr>
          </a:p>
          <a:p>
            <a:pPr algn="ctr"/>
            <a:endParaRPr lang="ru-RU" b="1" dirty="0" smtClean="0">
              <a:solidFill>
                <a:srgbClr val="F4A32C"/>
              </a:solidFill>
              <a:latin typeface="Raleway"/>
              <a:cs typeface="Raleway"/>
            </a:endParaRPr>
          </a:p>
        </p:txBody>
      </p:sp>
      <p:pic>
        <p:nvPicPr>
          <p:cNvPr id="22" name="Рисунок 21"/>
          <p:cNvPicPr>
            <a:picLocks noChangeAspect="1"/>
          </p:cNvPicPr>
          <p:nvPr/>
        </p:nvPicPr>
        <p:blipFill rotWithShape="1">
          <a:blip r:embed="rId4">
            <a:extLst>
              <a:ext uri="{28A0092B-C50C-407E-A947-70E740481C1C}">
                <a14:useLocalDpi xmlns:a14="http://schemas.microsoft.com/office/drawing/2010/main" val="0"/>
              </a:ext>
            </a:extLst>
          </a:blip>
          <a:srcRect l="19207" r="23180"/>
          <a:stretch/>
        </p:blipFill>
        <p:spPr>
          <a:xfrm>
            <a:off x="2847974" y="1061173"/>
            <a:ext cx="1219201" cy="2116183"/>
          </a:xfrm>
          <a:prstGeom prst="rect">
            <a:avLst/>
          </a:prstGeom>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18982" r="23405"/>
          <a:stretch/>
        </p:blipFill>
        <p:spPr>
          <a:xfrm>
            <a:off x="3948112" y="1061172"/>
            <a:ext cx="1219200" cy="2116183"/>
          </a:xfrm>
          <a:prstGeom prst="rect">
            <a:avLst/>
          </a:prstGeom>
        </p:spPr>
      </p:pic>
    </p:spTree>
    <p:extLst>
      <p:ext uri="{BB962C8B-B14F-4D97-AF65-F5344CB8AC3E}">
        <p14:creationId xmlns:p14="http://schemas.microsoft.com/office/powerpoint/2010/main" val="403942388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1075276" y="3805050"/>
            <a:ext cx="7277952" cy="754917"/>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ru-RU" b="1" dirty="0" smtClean="0">
                <a:solidFill>
                  <a:srgbClr val="008000"/>
                </a:solidFill>
                <a:latin typeface="Raleway"/>
                <a:cs typeface="Raleway"/>
              </a:rPr>
              <a:t/>
            </a:r>
            <a:br>
              <a:rPr lang="ru-RU" b="1" dirty="0" smtClean="0">
                <a:solidFill>
                  <a:srgbClr val="008000"/>
                </a:solidFill>
                <a:latin typeface="Raleway"/>
                <a:cs typeface="Raleway"/>
              </a:rPr>
            </a:br>
            <a:r>
              <a:rPr lang="ru-RU" b="1" dirty="0" smtClean="0">
                <a:solidFill>
                  <a:srgbClr val="FF0000"/>
                </a:solidFill>
                <a:latin typeface="Raleway"/>
                <a:cs typeface="Raleway"/>
              </a:rPr>
              <a:t>8 </a:t>
            </a:r>
            <a:r>
              <a:rPr lang="lt-LT" b="1" dirty="0" smtClean="0">
                <a:solidFill>
                  <a:srgbClr val="FF0000"/>
                </a:solidFill>
                <a:latin typeface="Raleway"/>
                <a:cs typeface="Raleway"/>
              </a:rPr>
              <a:t>FERMENTAI</a:t>
            </a:r>
            <a:r>
              <a:rPr lang="ru-RU" b="1" dirty="0" smtClean="0">
                <a:solidFill>
                  <a:srgbClr val="FF0000"/>
                </a:solidFill>
                <a:latin typeface="Raleway"/>
                <a:cs typeface="Raleway"/>
              </a:rPr>
              <a:t>: </a:t>
            </a:r>
          </a:p>
          <a:p>
            <a:pPr algn="ctr">
              <a:lnSpc>
                <a:spcPct val="150000"/>
              </a:lnSpc>
            </a:pPr>
            <a:r>
              <a:rPr lang="lt-LT" sz="1200" b="1" dirty="0" smtClean="0">
                <a:solidFill>
                  <a:srgbClr val="FF0000"/>
                </a:solidFill>
                <a:latin typeface="Raleway"/>
                <a:cs typeface="Raleway"/>
              </a:rPr>
              <a:t>PROTEAZĖ</a:t>
            </a:r>
            <a:r>
              <a:rPr lang="ru-RU" sz="1200" b="1" dirty="0" smtClean="0">
                <a:solidFill>
                  <a:srgbClr val="FF0000"/>
                </a:solidFill>
                <a:latin typeface="Raleway"/>
                <a:cs typeface="Raleway"/>
              </a:rPr>
              <a:t>, </a:t>
            </a:r>
            <a:r>
              <a:rPr lang="lt-LT" sz="1200" b="1" dirty="0" smtClean="0">
                <a:solidFill>
                  <a:srgbClr val="FF0000"/>
                </a:solidFill>
                <a:latin typeface="Raleway"/>
                <a:cs typeface="Raleway"/>
              </a:rPr>
              <a:t>AMILAZĖ</a:t>
            </a:r>
            <a:r>
              <a:rPr lang="ru-RU" sz="1200" b="1" dirty="0" smtClean="0">
                <a:solidFill>
                  <a:srgbClr val="FF0000"/>
                </a:solidFill>
                <a:latin typeface="Raleway"/>
                <a:cs typeface="Raleway"/>
              </a:rPr>
              <a:t>, </a:t>
            </a:r>
            <a:r>
              <a:rPr lang="lt-LT" sz="1200" b="1" dirty="0" smtClean="0">
                <a:solidFill>
                  <a:srgbClr val="FF0000"/>
                </a:solidFill>
                <a:latin typeface="Raleway"/>
                <a:cs typeface="Raleway"/>
              </a:rPr>
              <a:t>LAKTAZĖ</a:t>
            </a:r>
            <a:r>
              <a:rPr lang="ru-RU" sz="1200" b="1" dirty="0" smtClean="0">
                <a:solidFill>
                  <a:srgbClr val="FF0000"/>
                </a:solidFill>
                <a:latin typeface="Raleway"/>
                <a:cs typeface="Raleway"/>
              </a:rPr>
              <a:t>, </a:t>
            </a:r>
            <a:r>
              <a:rPr lang="lt-LT" sz="1200" b="1" dirty="0" smtClean="0">
                <a:solidFill>
                  <a:srgbClr val="FF0000"/>
                </a:solidFill>
                <a:latin typeface="Raleway"/>
                <a:cs typeface="Raleway"/>
              </a:rPr>
              <a:t>CELIULAZĖ</a:t>
            </a:r>
            <a:r>
              <a:rPr lang="ru-RU" sz="1200" b="1" dirty="0" smtClean="0">
                <a:solidFill>
                  <a:srgbClr val="FF0000"/>
                </a:solidFill>
                <a:latin typeface="Raleway"/>
                <a:cs typeface="Raleway"/>
              </a:rPr>
              <a:t>, </a:t>
            </a:r>
            <a:r>
              <a:rPr lang="lt-LT" sz="1200" b="1" dirty="0" smtClean="0">
                <a:solidFill>
                  <a:srgbClr val="FF0000"/>
                </a:solidFill>
                <a:latin typeface="Raleway"/>
                <a:cs typeface="Raleway"/>
              </a:rPr>
              <a:t>MALTAZĖ</a:t>
            </a:r>
            <a:r>
              <a:rPr lang="ru-RU" sz="1200" b="1" dirty="0" smtClean="0">
                <a:solidFill>
                  <a:srgbClr val="FF0000"/>
                </a:solidFill>
                <a:latin typeface="Raleway"/>
                <a:cs typeface="Raleway"/>
              </a:rPr>
              <a:t>, </a:t>
            </a:r>
            <a:r>
              <a:rPr lang="lt-LT" sz="1200" b="1" dirty="0" smtClean="0">
                <a:solidFill>
                  <a:srgbClr val="FF0000"/>
                </a:solidFill>
                <a:latin typeface="Raleway"/>
                <a:cs typeface="Raleway"/>
              </a:rPr>
              <a:t>LIPAZĖ</a:t>
            </a:r>
            <a:r>
              <a:rPr lang="ru-RU" sz="1200" b="1" dirty="0" smtClean="0">
                <a:solidFill>
                  <a:srgbClr val="FF0000"/>
                </a:solidFill>
                <a:latin typeface="Raleway"/>
                <a:cs typeface="Raleway"/>
              </a:rPr>
              <a:t>, </a:t>
            </a:r>
            <a:r>
              <a:rPr lang="lt-LT" sz="1200" b="1" dirty="0" smtClean="0">
                <a:solidFill>
                  <a:srgbClr val="FF0000"/>
                </a:solidFill>
                <a:latin typeface="Raleway"/>
                <a:cs typeface="Raleway"/>
              </a:rPr>
              <a:t>PAPAINAS</a:t>
            </a:r>
            <a:r>
              <a:rPr lang="ru-RU" sz="1200" b="1" dirty="0" smtClean="0">
                <a:solidFill>
                  <a:srgbClr val="FF0000"/>
                </a:solidFill>
                <a:latin typeface="Raleway"/>
                <a:cs typeface="Raleway"/>
              </a:rPr>
              <a:t>, </a:t>
            </a:r>
            <a:r>
              <a:rPr lang="lt-LT" sz="1200" b="1" dirty="0" smtClean="0">
                <a:solidFill>
                  <a:srgbClr val="FF0000"/>
                </a:solidFill>
                <a:latin typeface="Raleway"/>
                <a:cs typeface="Raleway"/>
              </a:rPr>
              <a:t>BROMELAINAS</a:t>
            </a:r>
            <a:endParaRPr lang="ru-RU" sz="1200" b="1" dirty="0" smtClean="0">
              <a:solidFill>
                <a:srgbClr val="FF0000"/>
              </a:solidFill>
              <a:latin typeface="Raleway"/>
              <a:cs typeface="Raleway"/>
            </a:endParaRPr>
          </a:p>
          <a:p>
            <a:pPr algn="ctr"/>
            <a:endParaRPr lang="ru-RU" b="1" dirty="0" smtClean="0">
              <a:solidFill>
                <a:srgbClr val="F4A32C"/>
              </a:solidFill>
              <a:latin typeface="Raleway"/>
              <a:cs typeface="Raleway"/>
            </a:endParaRPr>
          </a:p>
        </p:txBody>
      </p:sp>
      <p:pic>
        <p:nvPicPr>
          <p:cNvPr id="4" name="Рисунок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3460" y="661119"/>
            <a:ext cx="3250380" cy="325038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4911" y="2358696"/>
            <a:ext cx="1681104" cy="1446355"/>
          </a:xfrm>
          <a:prstGeom prst="rect">
            <a:avLst/>
          </a:prstGeom>
        </p:spPr>
      </p:pic>
      <p:pic>
        <p:nvPicPr>
          <p:cNvPr id="6" name="Рисунок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911" y="749204"/>
            <a:ext cx="1609492" cy="1609492"/>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8115" y="1853406"/>
            <a:ext cx="1354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490188"/>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3933824"/>
            <a:ext cx="8258175" cy="75849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ru-RU" b="1" dirty="0" smtClean="0">
                <a:solidFill>
                  <a:srgbClr val="008000"/>
                </a:solidFill>
                <a:latin typeface="Raleway"/>
                <a:cs typeface="Raleway"/>
              </a:rPr>
              <a:t/>
            </a:r>
            <a:br>
              <a:rPr lang="ru-RU" b="1" dirty="0" smtClean="0">
                <a:solidFill>
                  <a:srgbClr val="008000"/>
                </a:solidFill>
                <a:latin typeface="Raleway"/>
                <a:cs typeface="Raleway"/>
              </a:rPr>
            </a:br>
            <a:r>
              <a:rPr lang="lt-LT" b="1" dirty="0" smtClean="0">
                <a:solidFill>
                  <a:srgbClr val="0070C0"/>
                </a:solidFill>
                <a:latin typeface="Raleway"/>
                <a:cs typeface="Raleway"/>
              </a:rPr>
              <a:t>PARAMA GEROSIOMS BAKTERIJOMS</a:t>
            </a:r>
            <a:r>
              <a:rPr lang="ru-RU" b="1" dirty="0" smtClean="0">
                <a:solidFill>
                  <a:srgbClr val="0070C0"/>
                </a:solidFill>
                <a:latin typeface="Raleway"/>
                <a:cs typeface="Raleway"/>
              </a:rPr>
              <a:t>: </a:t>
            </a:r>
          </a:p>
          <a:p>
            <a:pPr algn="ctr">
              <a:lnSpc>
                <a:spcPct val="150000"/>
              </a:lnSpc>
            </a:pPr>
            <a:r>
              <a:rPr lang="lt-LT" sz="1200" b="1" dirty="0" smtClean="0">
                <a:solidFill>
                  <a:srgbClr val="0070C0"/>
                </a:solidFill>
                <a:latin typeface="Raleway"/>
                <a:cs typeface="Raleway"/>
              </a:rPr>
              <a:t>PIENO RŪGŠTIES BAKTERIJOS, BIFIDOBAKTERIJOS, INULINAS</a:t>
            </a:r>
            <a:endParaRPr lang="ru-RU" sz="1200" b="1" dirty="0">
              <a:solidFill>
                <a:srgbClr val="0070C0"/>
              </a:solidFill>
              <a:latin typeface="Raleway"/>
              <a:cs typeface="Raleway"/>
            </a:endParaRPr>
          </a:p>
          <a:p>
            <a:pPr algn="ctr"/>
            <a:endParaRPr lang="ru-RU" b="1" dirty="0" smtClean="0">
              <a:solidFill>
                <a:srgbClr val="F4A32C"/>
              </a:solidFill>
              <a:latin typeface="Raleway"/>
              <a:cs typeface="Raleway"/>
            </a:endParaRPr>
          </a:p>
        </p:txBody>
      </p:sp>
      <p:pic>
        <p:nvPicPr>
          <p:cNvPr id="3" name="Рисунок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3485" y="1150351"/>
            <a:ext cx="3006195" cy="2577426"/>
          </a:xfrm>
          <a:prstGeom prst="rect">
            <a:avLst/>
          </a:prstGeom>
          <a:ln>
            <a:solidFill>
              <a:schemeClr val="accent1"/>
            </a:solidFill>
          </a:ln>
        </p:spPr>
      </p:pic>
      <p:pic>
        <p:nvPicPr>
          <p:cNvPr id="2" name="Рисунок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8625" y="1150351"/>
            <a:ext cx="2976033" cy="2486640"/>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4967" y="2079495"/>
            <a:ext cx="1354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22839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5"/>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6"/>
          <p:cNvSpPr>
            <a:spLocks noChangeShapeType="1"/>
          </p:cNvSpPr>
          <p:nvPr/>
        </p:nvSpPr>
        <p:spPr bwMode="auto">
          <a:xfrm>
            <a:off x="560388" y="-65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3" name="Изображение 22" descr="CC_Logo_White.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801" y="352586"/>
            <a:ext cx="466562" cy="308533"/>
          </a:xfrm>
          <a:prstGeom prst="rect">
            <a:avLst/>
          </a:prstGeom>
        </p:spPr>
      </p:pic>
      <p:sp>
        <p:nvSpPr>
          <p:cNvPr id="12" name="Rectangle 5"/>
          <p:cNvSpPr/>
          <p:nvPr/>
        </p:nvSpPr>
        <p:spPr>
          <a:xfrm>
            <a:off x="428625" y="3733799"/>
            <a:ext cx="8258175" cy="814137"/>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ru-RU" b="1" dirty="0" smtClean="0">
                <a:solidFill>
                  <a:srgbClr val="008000"/>
                </a:solidFill>
                <a:latin typeface="Raleway"/>
                <a:cs typeface="Raleway"/>
              </a:rPr>
              <a:t/>
            </a:r>
            <a:br>
              <a:rPr lang="ru-RU" b="1" dirty="0" smtClean="0">
                <a:solidFill>
                  <a:srgbClr val="008000"/>
                </a:solidFill>
                <a:latin typeface="Raleway"/>
                <a:cs typeface="Raleway"/>
              </a:rPr>
            </a:br>
            <a:r>
              <a:rPr lang="lt-LT" b="1" dirty="0" smtClean="0">
                <a:solidFill>
                  <a:srgbClr val="C00000"/>
                </a:solidFill>
                <a:latin typeface="Raleway"/>
                <a:cs typeface="Raleway"/>
              </a:rPr>
              <a:t>TAIP PAT </a:t>
            </a:r>
            <a:r>
              <a:rPr lang="ru-RU" b="1" dirty="0" smtClean="0">
                <a:solidFill>
                  <a:srgbClr val="C00000"/>
                </a:solidFill>
                <a:latin typeface="Raleway"/>
                <a:cs typeface="Raleway"/>
              </a:rPr>
              <a:t>: </a:t>
            </a:r>
          </a:p>
          <a:p>
            <a:pPr algn="ctr">
              <a:lnSpc>
                <a:spcPct val="150000"/>
              </a:lnSpc>
            </a:pPr>
            <a:r>
              <a:rPr lang="lt-LT" sz="1200" b="1" dirty="0" smtClean="0">
                <a:solidFill>
                  <a:srgbClr val="FF9900"/>
                </a:solidFill>
                <a:latin typeface="Raleway"/>
                <a:cs typeface="Raleway"/>
              </a:rPr>
              <a:t>KARNITINAS, TAURINAS, LECITINAS, PNRR OMEGA-3</a:t>
            </a:r>
            <a:endParaRPr lang="ru-RU" sz="1200" b="1" dirty="0">
              <a:solidFill>
                <a:srgbClr val="FF9900"/>
              </a:solidFill>
              <a:latin typeface="Raleway"/>
              <a:cs typeface="Raleway"/>
            </a:endParaRPr>
          </a:p>
          <a:p>
            <a:pPr algn="ctr"/>
            <a:endParaRPr lang="ru-RU" b="1" dirty="0" smtClean="0">
              <a:solidFill>
                <a:srgbClr val="F4A32C"/>
              </a:solidFill>
              <a:latin typeface="Raleway"/>
              <a:cs typeface="Raleway"/>
            </a:endParaRPr>
          </a:p>
        </p:txBody>
      </p:sp>
      <p:pic>
        <p:nvPicPr>
          <p:cNvPr id="4" name="Рисунок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08615" y="1559745"/>
            <a:ext cx="2044999" cy="1706049"/>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0062" y="1517403"/>
            <a:ext cx="2000873" cy="1790735"/>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95030" y="1629565"/>
            <a:ext cx="1943834" cy="1653376"/>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04222" y="1604369"/>
            <a:ext cx="2053490" cy="1703769"/>
          </a:xfrm>
          <a:prstGeom prst="rect">
            <a:avLst/>
          </a:prstGeom>
        </p:spPr>
      </p:pic>
    </p:spTree>
    <p:extLst>
      <p:ext uri="{BB962C8B-B14F-4D97-AF65-F5344CB8AC3E}">
        <p14:creationId xmlns:p14="http://schemas.microsoft.com/office/powerpoint/2010/main" val="97598948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0645" y="2102822"/>
            <a:ext cx="3086814" cy="1629727"/>
          </a:xfrm>
          <a:prstGeom prst="rect">
            <a:avLst/>
          </a:prstGeom>
          <a:noFill/>
          <a:extLst>
            <a:ext uri="{909E8E84-426E-40DD-AFC4-6F175D3DCCD1}">
              <a14:hiddenFill xmlns:a14="http://schemas.microsoft.com/office/drawing/2010/main">
                <a:solidFill>
                  <a:srgbClr val="FFFFFF"/>
                </a:solidFill>
              </a14:hiddenFill>
            </a:ext>
          </a:extLst>
        </p:spPr>
      </p:pic>
      <p:pic>
        <p:nvPicPr>
          <p:cNvPr id="9" name="Изображение 17" descr="CC_Logo_Green.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2305" y="145109"/>
            <a:ext cx="515154" cy="340666"/>
          </a:xfrm>
          <a:prstGeom prst="rect">
            <a:avLst/>
          </a:prstGeom>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1711" y="1366659"/>
            <a:ext cx="2737765" cy="27377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33114" y="1917987"/>
            <a:ext cx="1617188" cy="1323894"/>
          </a:xfrm>
          <a:prstGeom prst="rect">
            <a:avLst/>
          </a:prstGeom>
          <a:noFill/>
        </p:spPr>
        <p:txBody>
          <a:bodyPr wrap="square" lIns="0" numCol="1" spcCol="457200" rtlCol="0">
            <a:noAutofit/>
          </a:bodyPr>
          <a:lstStyle/>
          <a:p>
            <a:pPr algn="ctr">
              <a:buClr>
                <a:schemeClr val="accent2"/>
              </a:buClr>
            </a:pPr>
            <a:endParaRPr lang="en-US" sz="9600" b="1" dirty="0" smtClean="0">
              <a:solidFill>
                <a:schemeClr val="tx1">
                  <a:lumMod val="50000"/>
                  <a:lumOff val="50000"/>
                </a:schemeClr>
              </a:solidFill>
              <a:latin typeface="Raleway" panose="020B0003030101060003" pitchFamily="34" charset="0"/>
            </a:endParaRPr>
          </a:p>
        </p:txBody>
      </p:sp>
      <p:sp>
        <p:nvSpPr>
          <p:cNvPr id="10" name="TextBox 9"/>
          <p:cNvSpPr txBox="1"/>
          <p:nvPr/>
        </p:nvSpPr>
        <p:spPr>
          <a:xfrm>
            <a:off x="1360016" y="774917"/>
            <a:ext cx="8580571" cy="461665"/>
          </a:xfrm>
          <a:prstGeom prst="rect">
            <a:avLst/>
          </a:prstGeom>
          <a:noFill/>
          <a:ln>
            <a:noFill/>
          </a:ln>
        </p:spPr>
        <p:txBody>
          <a:bodyPr wrap="square" rtlCol="0">
            <a:spAutoFit/>
          </a:bodyPr>
          <a:lstStyle/>
          <a:p>
            <a:r>
              <a:rPr lang="lt-LT" sz="2400" b="1" spc="-41" dirty="0" smtClean="0">
                <a:solidFill>
                  <a:srgbClr val="7030A0"/>
                </a:solidFill>
                <a:sym typeface="Rajdhani Semibold"/>
              </a:rPr>
              <a:t>Puikiai dera su programa </a:t>
            </a:r>
            <a:r>
              <a:rPr lang="ru-RU" sz="2400" b="1" spc="-41" dirty="0" smtClean="0">
                <a:solidFill>
                  <a:srgbClr val="7030A0"/>
                </a:solidFill>
                <a:sym typeface="Rajdhani Semibold"/>
              </a:rPr>
              <a:t>2 </a:t>
            </a:r>
            <a:r>
              <a:rPr lang="lt-LT" sz="2400" b="1" spc="-41" dirty="0" smtClean="0">
                <a:solidFill>
                  <a:srgbClr val="7030A0"/>
                </a:solidFill>
                <a:sym typeface="Rajdhani Semibold"/>
              </a:rPr>
              <a:t>Colo-Vada Plus</a:t>
            </a:r>
            <a:r>
              <a:rPr lang="en-US" sz="2400" b="1" spc="-41" dirty="0" smtClean="0">
                <a:solidFill>
                  <a:srgbClr val="7030A0"/>
                </a:solidFill>
                <a:sym typeface="Rajdhani Semibold"/>
              </a:rPr>
              <a:t>!</a:t>
            </a:r>
            <a:endParaRPr lang="ru-RU" sz="2400" b="1" dirty="0">
              <a:solidFill>
                <a:srgbClr val="7030A0"/>
              </a:solidFill>
            </a:endParaRPr>
          </a:p>
        </p:txBody>
      </p:sp>
      <p:sp>
        <p:nvSpPr>
          <p:cNvPr id="3" name="Стрелка вправо 2"/>
          <p:cNvSpPr/>
          <p:nvPr/>
        </p:nvSpPr>
        <p:spPr>
          <a:xfrm>
            <a:off x="3187338" y="1917987"/>
            <a:ext cx="1935977" cy="1635110"/>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8016188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5642" y="1866141"/>
            <a:ext cx="2016420" cy="2016420"/>
          </a:xfrm>
          <a:prstGeom prst="rect">
            <a:avLst/>
          </a:prstGeom>
        </p:spPr>
      </p:pic>
      <p:sp>
        <p:nvSpPr>
          <p:cNvPr id="6" name="TextBox 5"/>
          <p:cNvSpPr txBox="1"/>
          <p:nvPr/>
        </p:nvSpPr>
        <p:spPr>
          <a:xfrm>
            <a:off x="331229" y="1032807"/>
            <a:ext cx="8637691" cy="369332"/>
          </a:xfrm>
          <a:prstGeom prst="rect">
            <a:avLst/>
          </a:prstGeom>
          <a:noFill/>
        </p:spPr>
        <p:txBody>
          <a:bodyPr wrap="square" rtlCol="0">
            <a:spAutoFit/>
          </a:bodyPr>
          <a:lstStyle/>
          <a:p>
            <a:pPr algn="ctr"/>
            <a:r>
              <a:rPr lang="lt-LT" b="1" dirty="0" smtClean="0">
                <a:solidFill>
                  <a:srgbClr val="C00000"/>
                </a:solidFill>
                <a:latin typeface="Raleway" panose="020B0503030101060003" pitchFamily="34" charset="-52"/>
              </a:rPr>
              <a:t>Sutrikusi žarnyno veikla </a:t>
            </a:r>
            <a:r>
              <a:rPr lang="en-US" sz="1600" b="1" dirty="0" smtClean="0">
                <a:solidFill>
                  <a:srgbClr val="C00000"/>
                </a:solidFill>
                <a:latin typeface="Raleway" panose="020B0503030101060003" pitchFamily="34" charset="-52"/>
              </a:rPr>
              <a:t>= </a:t>
            </a:r>
            <a:r>
              <a:rPr lang="lt-LT" sz="1600" b="1" dirty="0" smtClean="0">
                <a:solidFill>
                  <a:srgbClr val="C00000"/>
                </a:solidFill>
                <a:latin typeface="Raleway" panose="020B0503030101060003" pitchFamily="34" charset="-52"/>
              </a:rPr>
              <a:t>nusilpęs imunitetas </a:t>
            </a:r>
            <a:r>
              <a:rPr lang="ru-RU" sz="1600" b="1" dirty="0" smtClean="0">
                <a:solidFill>
                  <a:srgbClr val="C00000"/>
                </a:solidFill>
                <a:latin typeface="Raleway" panose="020B0503030101060003" pitchFamily="34" charset="-52"/>
              </a:rPr>
              <a:t>=</a:t>
            </a:r>
            <a:r>
              <a:rPr lang="en-US" sz="1600" b="1" dirty="0" smtClean="0">
                <a:solidFill>
                  <a:srgbClr val="C00000"/>
                </a:solidFill>
                <a:latin typeface="Raleway" panose="020B0503030101060003" pitchFamily="34" charset="-52"/>
              </a:rPr>
              <a:t> </a:t>
            </a:r>
            <a:r>
              <a:rPr lang="lt-LT" sz="1600" b="1" dirty="0" smtClean="0">
                <a:solidFill>
                  <a:srgbClr val="C00000"/>
                </a:solidFill>
                <a:latin typeface="Raleway" panose="020B0503030101060003" pitchFamily="34" charset="-52"/>
              </a:rPr>
              <a:t>sveikatos problemos</a:t>
            </a:r>
            <a:endParaRPr lang="ru-RU" sz="1400" b="1" dirty="0" smtClean="0">
              <a:solidFill>
                <a:srgbClr val="C00000"/>
              </a:solidFill>
              <a:latin typeface="Raleway" panose="020B0503030101060003" pitchFamily="34" charset="-52"/>
            </a:endParaRPr>
          </a:p>
        </p:txBody>
      </p:sp>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ma14="http://schemas.microsoft.com/office/mac/drawingml/2011/main" xmlns="" val="1"/>
            </a:ext>
          </a:extLst>
        </p:spPr>
        <p:txBody>
          <a:bodyPr/>
          <a:lstStyle/>
          <a:p>
            <a:pPr lvl="0">
              <a:defRPr sz="1800" spc="0"/>
            </a:pPr>
            <a:fld id="{86CB4B4D-7CA3-9044-876B-883B54F8677D}" type="slidenum">
              <a:rPr sz="1400" spc="36"/>
              <a:pPr lvl="0">
                <a:defRPr sz="1800" spc="0"/>
              </a:pPr>
              <a:t>3</a:t>
            </a:fld>
            <a:endParaRPr sz="1400" spc="36"/>
          </a:p>
        </p:txBody>
      </p:sp>
      <p:pic>
        <p:nvPicPr>
          <p:cNvPr id="33" name="Изображение 17" descr="CC_Logo_Green.eps"/>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8" name="Рисунок 7"/>
          <p:cNvPicPr>
            <a:picLocks noChangeAspect="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140988" y="1425029"/>
            <a:ext cx="811605" cy="811605"/>
          </a:xfrm>
          <a:prstGeom prst="rect">
            <a:avLst/>
          </a:prstGeom>
        </p:spPr>
      </p:pic>
      <p:pic>
        <p:nvPicPr>
          <p:cNvPr id="10" name="Рисунок 9"/>
          <p:cNvPicPr>
            <a:picLocks noChangeAspect="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344122" y="2401239"/>
            <a:ext cx="643088" cy="643088"/>
          </a:xfrm>
          <a:prstGeom prst="rect">
            <a:avLst/>
          </a:prstGeom>
        </p:spPr>
      </p:pic>
      <p:pic>
        <p:nvPicPr>
          <p:cNvPr id="3" name="Рисунок 2"/>
          <p:cNvPicPr>
            <a:picLocks noChangeAspect="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56366" y="3882561"/>
            <a:ext cx="768814" cy="768814"/>
          </a:xfrm>
          <a:prstGeom prst="rect">
            <a:avLst/>
          </a:prstGeom>
        </p:spPr>
      </p:pic>
      <p:pic>
        <p:nvPicPr>
          <p:cNvPr id="13" name="Рисунок 12"/>
          <p:cNvPicPr>
            <a:picLocks noChangeAspect="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277785" y="2227994"/>
            <a:ext cx="726706" cy="726706"/>
          </a:xfrm>
          <a:prstGeom prst="rect">
            <a:avLst/>
          </a:prstGeom>
        </p:spPr>
      </p:pic>
      <p:pic>
        <p:nvPicPr>
          <p:cNvPr id="14" name="Рисунок 13"/>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412563" y="1425029"/>
            <a:ext cx="693007" cy="693007"/>
          </a:xfrm>
          <a:prstGeom prst="rect">
            <a:avLst/>
          </a:prstGeom>
        </p:spPr>
      </p:pic>
      <p:pic>
        <p:nvPicPr>
          <p:cNvPr id="15" name="Рисунок 14"/>
          <p:cNvPicPr>
            <a:picLocks noChangeAspect="1"/>
          </p:cNvPicPr>
          <p:nvPr/>
        </p:nvPicPr>
        <p:blipFill>
          <a:blip r:embed="rId10"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142915" y="4023830"/>
            <a:ext cx="539297" cy="627546"/>
          </a:xfrm>
          <a:prstGeom prst="rect">
            <a:avLst/>
          </a:prstGeom>
        </p:spPr>
      </p:pic>
      <p:pic>
        <p:nvPicPr>
          <p:cNvPr id="11" name="Рисунок 10"/>
          <p:cNvPicPr>
            <a:picLocks noChangeAspect="1"/>
          </p:cNvPicPr>
          <p:nvPr/>
        </p:nvPicPr>
        <p:blipFill>
          <a:blip r:embed="rId11"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34792" y="3377496"/>
            <a:ext cx="585110" cy="592982"/>
          </a:xfrm>
          <a:prstGeom prst="rect">
            <a:avLst/>
          </a:prstGeom>
        </p:spPr>
      </p:pic>
      <p:pic>
        <p:nvPicPr>
          <p:cNvPr id="12" name="Рисунок 11"/>
          <p:cNvPicPr>
            <a:picLocks noChangeAspect="1"/>
          </p:cNvPicPr>
          <p:nvPr/>
        </p:nvPicPr>
        <p:blipFill>
          <a:blip r:embed="rId1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58948" y="3187253"/>
            <a:ext cx="364380" cy="851886"/>
          </a:xfrm>
          <a:prstGeom prst="rect">
            <a:avLst/>
          </a:prstGeom>
        </p:spPr>
      </p:pic>
      <p:pic>
        <p:nvPicPr>
          <p:cNvPr id="16" name="Изображение 17" descr="CC_Logo_Green.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196" y="344016"/>
            <a:ext cx="689688" cy="456083"/>
          </a:xfrm>
          <a:prstGeom prst="rect">
            <a:avLst/>
          </a:prstGeom>
          <a:noFill/>
          <a:ln>
            <a:noFill/>
          </a:ln>
        </p:spPr>
      </p:pic>
    </p:spTree>
    <p:extLst>
      <p:ext uri="{BB962C8B-B14F-4D97-AF65-F5344CB8AC3E}">
        <p14:creationId xmlns:p14="http://schemas.microsoft.com/office/powerpoint/2010/main" val="128533005"/>
      </p:ext>
    </p:extLst>
  </p:cSld>
  <p:clrMapOvr>
    <a:masterClrMapping/>
  </p:clrMapOvr>
  <p:transition spd="slow">
    <p:push dir="u"/>
  </p:transition>
  <p:timing>
    <p:tnLst>
      <p:par>
        <p:cTn id="1" dur="indefinite" restart="never" fill="hold"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3351" y="439388"/>
            <a:ext cx="4239491" cy="5262979"/>
          </a:xfrm>
          <a:prstGeom prst="rect">
            <a:avLst/>
          </a:prstGeom>
          <a:noFill/>
        </p:spPr>
        <p:txBody>
          <a:bodyPr wrap="square" rtlCol="0">
            <a:spAutoFit/>
          </a:bodyPr>
          <a:lstStyle/>
          <a:p>
            <a:pPr algn="ctr"/>
            <a:r>
              <a:rPr lang="lt-LT" sz="2400" b="1" dirty="0" smtClean="0">
                <a:solidFill>
                  <a:srgbClr val="9D7745"/>
                </a:solidFill>
              </a:rPr>
              <a:t>4 priežastys įsigyti</a:t>
            </a:r>
            <a:r>
              <a:rPr lang="ru-RU" sz="2400" b="1" dirty="0" smtClean="0">
                <a:solidFill>
                  <a:srgbClr val="9D7745"/>
                </a:solidFill>
              </a:rPr>
              <a:t/>
            </a:r>
            <a:br>
              <a:rPr lang="ru-RU" sz="2400" b="1" dirty="0" smtClean="0">
                <a:solidFill>
                  <a:srgbClr val="9D7745"/>
                </a:solidFill>
              </a:rPr>
            </a:br>
            <a:r>
              <a:rPr lang="lt-LT" sz="2400" b="1" dirty="0" smtClean="0">
                <a:solidFill>
                  <a:srgbClr val="9D7745"/>
                </a:solidFill>
              </a:rPr>
              <a:t>TP „Sveikas žarnynas“</a:t>
            </a:r>
            <a:endParaRPr lang="ru-RU" sz="2400" b="1" dirty="0" smtClean="0">
              <a:solidFill>
                <a:srgbClr val="9D7745"/>
              </a:solidFill>
            </a:endParaRPr>
          </a:p>
          <a:p>
            <a:endParaRPr lang="ru-RU" b="1" dirty="0"/>
          </a:p>
          <a:p>
            <a:pPr algn="ctr"/>
            <a:r>
              <a:rPr lang="lt-LT" b="1" u="sng" dirty="0" smtClean="0">
                <a:solidFill>
                  <a:schemeClr val="accent5">
                    <a:lumMod val="75000"/>
                  </a:schemeClr>
                </a:solidFill>
              </a:rPr>
              <a:t>Kokybiškas ir efektyvus </a:t>
            </a:r>
          </a:p>
          <a:p>
            <a:pPr algn="ctr"/>
            <a:r>
              <a:rPr lang="lt-LT" dirty="0" smtClean="0"/>
              <a:t>svarbiausios </a:t>
            </a:r>
            <a:r>
              <a:rPr lang="lt-LT" dirty="0"/>
              <a:t>problemos</a:t>
            </a:r>
            <a:r>
              <a:rPr lang="lt-LT" b="1" u="sng" dirty="0" smtClean="0">
                <a:solidFill>
                  <a:schemeClr val="accent5">
                    <a:lumMod val="75000"/>
                  </a:schemeClr>
                </a:solidFill>
              </a:rPr>
              <a:t> sprendimas</a:t>
            </a:r>
          </a:p>
          <a:p>
            <a:endParaRPr lang="ru-RU" dirty="0" smtClean="0"/>
          </a:p>
          <a:p>
            <a:pPr algn="ctr"/>
            <a:r>
              <a:rPr lang="lt-LT" b="1" u="sng" dirty="0" smtClean="0">
                <a:solidFill>
                  <a:schemeClr val="accent5">
                    <a:lumMod val="75000"/>
                  </a:schemeClr>
                </a:solidFill>
              </a:rPr>
              <a:t>Patogu naudoti</a:t>
            </a:r>
            <a:r>
              <a:rPr lang="ru-RU" b="1" u="sng" dirty="0" smtClean="0">
                <a:solidFill>
                  <a:schemeClr val="accent5">
                    <a:lumMod val="75000"/>
                  </a:schemeClr>
                </a:solidFill>
              </a:rPr>
              <a:t>: </a:t>
            </a:r>
            <a:endParaRPr lang="lt-LT" b="1" u="sng" dirty="0" smtClean="0">
              <a:solidFill>
                <a:schemeClr val="accent5">
                  <a:lumMod val="75000"/>
                </a:schemeClr>
              </a:solidFill>
            </a:endParaRPr>
          </a:p>
          <a:p>
            <a:pPr algn="ctr"/>
            <a:r>
              <a:rPr lang="lt-LT" dirty="0" smtClean="0"/>
              <a:t>optimalios dozės, mitybos rekomendacijos</a:t>
            </a:r>
            <a:endParaRPr lang="ru-RU" dirty="0" smtClean="0"/>
          </a:p>
          <a:p>
            <a:endParaRPr lang="ru-RU" dirty="0" smtClean="0"/>
          </a:p>
          <a:p>
            <a:pPr algn="ctr"/>
            <a:r>
              <a:rPr lang="lt-LT" b="1" u="sng" dirty="0" smtClean="0">
                <a:solidFill>
                  <a:schemeClr val="accent5">
                    <a:lumMod val="75000"/>
                  </a:schemeClr>
                </a:solidFill>
              </a:rPr>
              <a:t>Aktyviųjų komponentų sinergija</a:t>
            </a:r>
            <a:r>
              <a:rPr lang="ru-RU" b="1" u="sng" dirty="0" smtClean="0">
                <a:solidFill>
                  <a:schemeClr val="accent5">
                    <a:lumMod val="75000"/>
                  </a:schemeClr>
                </a:solidFill>
              </a:rPr>
              <a:t>: </a:t>
            </a:r>
            <a:endParaRPr lang="lt-LT" b="1" u="sng" dirty="0" smtClean="0">
              <a:solidFill>
                <a:schemeClr val="accent5">
                  <a:lumMod val="75000"/>
                </a:schemeClr>
              </a:solidFill>
            </a:endParaRPr>
          </a:p>
          <a:p>
            <a:pPr algn="ctr"/>
            <a:r>
              <a:rPr lang="lt-LT" dirty="0" smtClean="0"/>
              <a:t>vitaminai</a:t>
            </a:r>
            <a:r>
              <a:rPr lang="ru-RU" dirty="0" smtClean="0"/>
              <a:t>, </a:t>
            </a:r>
            <a:r>
              <a:rPr lang="lt-LT" dirty="0" smtClean="0"/>
              <a:t>fermentai, probiotikai, </a:t>
            </a:r>
          </a:p>
          <a:p>
            <a:pPr algn="ctr"/>
            <a:r>
              <a:rPr lang="lt-LT" dirty="0" smtClean="0"/>
              <a:t>skaidulos, aminorūgštys ir kt.</a:t>
            </a:r>
            <a:endParaRPr lang="ru-RU" dirty="0" smtClean="0"/>
          </a:p>
          <a:p>
            <a:pPr algn="ctr"/>
            <a:endParaRPr lang="ru-RU" dirty="0"/>
          </a:p>
          <a:p>
            <a:pPr algn="ctr"/>
            <a:r>
              <a:rPr lang="lt-LT" b="1" u="sng" dirty="0" smtClean="0">
                <a:solidFill>
                  <a:schemeClr val="accent5">
                    <a:lumMod val="75000"/>
                  </a:schemeClr>
                </a:solidFill>
              </a:rPr>
              <a:t>Apsimoka</a:t>
            </a:r>
            <a:r>
              <a:rPr lang="ru-RU" b="1" u="sng" dirty="0" smtClean="0">
                <a:solidFill>
                  <a:schemeClr val="accent5">
                    <a:lumMod val="75000"/>
                  </a:schemeClr>
                </a:solidFill>
              </a:rPr>
              <a:t>: </a:t>
            </a:r>
            <a:r>
              <a:rPr lang="lt-LT" dirty="0" smtClean="0"/>
              <a:t>kartu </a:t>
            </a:r>
            <a:r>
              <a:rPr lang="ru-RU" dirty="0" smtClean="0"/>
              <a:t>– </a:t>
            </a:r>
            <a:r>
              <a:rPr lang="lt-LT" dirty="0" smtClean="0"/>
              <a:t>pigiau</a:t>
            </a:r>
            <a:r>
              <a:rPr lang="ru-RU" dirty="0" smtClean="0"/>
              <a:t>!</a:t>
            </a:r>
          </a:p>
          <a:p>
            <a:endParaRPr lang="ru-RU" dirty="0" smtClean="0"/>
          </a:p>
          <a:p>
            <a:endParaRPr lang="ru-RU" dirty="0" smtClean="0"/>
          </a:p>
          <a:p>
            <a:endParaRPr lang="ru-RU" dirty="0"/>
          </a:p>
          <a:p>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7181" y="287383"/>
            <a:ext cx="3709851" cy="463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053405"/>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3"/>
          <p:cNvSpPr txBox="1">
            <a:spLocks/>
          </p:cNvSpPr>
          <p:nvPr/>
        </p:nvSpPr>
        <p:spPr>
          <a:xfrm>
            <a:off x="3328351" y="4461094"/>
            <a:ext cx="2487295" cy="307777"/>
          </a:xfrm>
          <a:prstGeom prst="rect">
            <a:avLst/>
          </a:prstGeom>
        </p:spPr>
        <p:txBody>
          <a:bodyPr vert="horz"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lnSpc>
                <a:spcPts val="2375"/>
              </a:lnSpc>
            </a:pPr>
            <a:r>
              <a:rPr lang="en-US" sz="1200" spc="55" dirty="0" smtClean="0">
                <a:solidFill>
                  <a:schemeClr val="bg1">
                    <a:lumMod val="95000"/>
                  </a:schemeClr>
                </a:solidFill>
              </a:rPr>
              <a:t>CORAL-CLUB.COM</a:t>
            </a:r>
            <a:endParaRPr lang="en-US" sz="1200" spc="55" dirty="0">
              <a:solidFill>
                <a:schemeClr val="bg1">
                  <a:lumMod val="9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725" y="120683"/>
            <a:ext cx="3352798" cy="41909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67202" y="2387404"/>
            <a:ext cx="3352798" cy="1086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86173" y="1171575"/>
            <a:ext cx="4648200" cy="954107"/>
          </a:xfrm>
          <a:prstGeom prst="rect">
            <a:avLst/>
          </a:prstGeom>
          <a:noFill/>
        </p:spPr>
        <p:txBody>
          <a:bodyPr wrap="square" rtlCol="0">
            <a:spAutoFit/>
          </a:bodyPr>
          <a:lstStyle/>
          <a:p>
            <a:pPr algn="ctr"/>
            <a:r>
              <a:rPr lang="lt-LT" sz="2800" dirty="0" smtClean="0"/>
              <a:t>Imuniteto palaikymas</a:t>
            </a:r>
            <a:r>
              <a:rPr lang="ru-RU" sz="2800" dirty="0" smtClean="0"/>
              <a:t/>
            </a:r>
            <a:br>
              <a:rPr lang="ru-RU" sz="2800" dirty="0" smtClean="0"/>
            </a:br>
            <a:r>
              <a:rPr lang="lt-LT" sz="2800" b="1" dirty="0" smtClean="0"/>
              <a:t>Viskas įskaičiuota</a:t>
            </a:r>
            <a:endParaRPr lang="ru-RU" sz="2800" b="1" dirty="0"/>
          </a:p>
        </p:txBody>
      </p:sp>
      <p:sp>
        <p:nvSpPr>
          <p:cNvPr id="3" name="TextBox 2"/>
          <p:cNvSpPr txBox="1"/>
          <p:nvPr/>
        </p:nvSpPr>
        <p:spPr>
          <a:xfrm>
            <a:off x="4429125" y="3473710"/>
            <a:ext cx="904875" cy="430887"/>
          </a:xfrm>
          <a:prstGeom prst="rect">
            <a:avLst/>
          </a:prstGeom>
          <a:noFill/>
        </p:spPr>
        <p:txBody>
          <a:bodyPr wrap="square" rtlCol="0">
            <a:spAutoFit/>
          </a:bodyPr>
          <a:lstStyle/>
          <a:p>
            <a:pPr algn="ctr"/>
            <a:r>
              <a:rPr lang="lt-LT" sz="1100" b="1" dirty="0" smtClean="0">
                <a:solidFill>
                  <a:srgbClr val="9D7745"/>
                </a:solidFill>
              </a:rPr>
              <a:t>Sisteminis požiūris</a:t>
            </a:r>
            <a:endParaRPr lang="ru-RU" sz="1100" b="1" dirty="0">
              <a:solidFill>
                <a:srgbClr val="9D7745"/>
              </a:solidFill>
            </a:endParaRPr>
          </a:p>
        </p:txBody>
      </p:sp>
      <p:sp>
        <p:nvSpPr>
          <p:cNvPr id="7" name="TextBox 6"/>
          <p:cNvSpPr txBox="1"/>
          <p:nvPr/>
        </p:nvSpPr>
        <p:spPr>
          <a:xfrm>
            <a:off x="5334000" y="3492760"/>
            <a:ext cx="1133475" cy="430887"/>
          </a:xfrm>
          <a:prstGeom prst="rect">
            <a:avLst/>
          </a:prstGeom>
          <a:noFill/>
        </p:spPr>
        <p:txBody>
          <a:bodyPr wrap="square" rtlCol="0">
            <a:spAutoFit/>
          </a:bodyPr>
          <a:lstStyle/>
          <a:p>
            <a:pPr algn="ctr"/>
            <a:r>
              <a:rPr lang="lt-LT" sz="1100" b="1" dirty="0" smtClean="0">
                <a:solidFill>
                  <a:srgbClr val="9D7745"/>
                </a:solidFill>
              </a:rPr>
              <a:t>Kompleksinis poveikis</a:t>
            </a:r>
            <a:endParaRPr lang="ru-RU" sz="1100" b="1" dirty="0">
              <a:solidFill>
                <a:srgbClr val="9D7745"/>
              </a:solidFill>
            </a:endParaRPr>
          </a:p>
        </p:txBody>
      </p:sp>
      <p:sp>
        <p:nvSpPr>
          <p:cNvPr id="8" name="TextBox 7"/>
          <p:cNvSpPr txBox="1"/>
          <p:nvPr/>
        </p:nvSpPr>
        <p:spPr>
          <a:xfrm>
            <a:off x="6467475" y="3473710"/>
            <a:ext cx="1152525" cy="430887"/>
          </a:xfrm>
          <a:prstGeom prst="rect">
            <a:avLst/>
          </a:prstGeom>
          <a:noFill/>
        </p:spPr>
        <p:txBody>
          <a:bodyPr wrap="square" rtlCol="0">
            <a:spAutoFit/>
          </a:bodyPr>
          <a:lstStyle/>
          <a:p>
            <a:pPr algn="ctr"/>
            <a:r>
              <a:rPr lang="lt-LT" sz="1100" b="1" dirty="0" smtClean="0">
                <a:solidFill>
                  <a:srgbClr val="9D7745"/>
                </a:solidFill>
              </a:rPr>
              <a:t>Lengva </a:t>
            </a:r>
          </a:p>
          <a:p>
            <a:pPr algn="ctr"/>
            <a:r>
              <a:rPr lang="lt-LT" sz="1100" b="1" dirty="0" smtClean="0">
                <a:solidFill>
                  <a:srgbClr val="9D7745"/>
                </a:solidFill>
              </a:rPr>
              <a:t>naudoti</a:t>
            </a:r>
            <a:endParaRPr lang="ru-RU" sz="1100" b="1" dirty="0">
              <a:solidFill>
                <a:srgbClr val="9D7745"/>
              </a:solidFill>
            </a:endParaRPr>
          </a:p>
        </p:txBody>
      </p:sp>
    </p:spTree>
    <p:extLst>
      <p:ext uri="{BB962C8B-B14F-4D97-AF65-F5344CB8AC3E}">
        <p14:creationId xmlns:p14="http://schemas.microsoft.com/office/powerpoint/2010/main" val="38035688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3"/>
          <p:cNvSpPr txBox="1">
            <a:spLocks/>
          </p:cNvSpPr>
          <p:nvPr/>
        </p:nvSpPr>
        <p:spPr>
          <a:xfrm>
            <a:off x="3328351" y="4461094"/>
            <a:ext cx="2487295" cy="307777"/>
          </a:xfrm>
          <a:prstGeom prst="rect">
            <a:avLst/>
          </a:prstGeom>
        </p:spPr>
        <p:txBody>
          <a:bodyPr vert="horz"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lnSpc>
                <a:spcPts val="2375"/>
              </a:lnSpc>
            </a:pPr>
            <a:r>
              <a:rPr lang="en-US" sz="1200" spc="55" dirty="0" smtClean="0">
                <a:solidFill>
                  <a:schemeClr val="bg1">
                    <a:lumMod val="95000"/>
                  </a:schemeClr>
                </a:solidFill>
              </a:rPr>
              <a:t>CORAL-CLUB.COM</a:t>
            </a:r>
            <a:endParaRPr lang="en-US" sz="1200" spc="55" dirty="0">
              <a:solidFill>
                <a:schemeClr val="bg1">
                  <a:lumMod val="95000"/>
                </a:schemeClr>
              </a:solidFill>
            </a:endParaRPr>
          </a:p>
        </p:txBody>
      </p:sp>
      <p:pic>
        <p:nvPicPr>
          <p:cNvPr id="9" name="Изображение 17" descr="CC_Logo_Green.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2305" y="145109"/>
            <a:ext cx="515154" cy="340666"/>
          </a:xfrm>
          <a:prstGeom prst="rect">
            <a:avLst/>
          </a:prstGeom>
        </p:spPr>
      </p:pic>
      <p:sp>
        <p:nvSpPr>
          <p:cNvPr id="8" name="TextBox 7"/>
          <p:cNvSpPr txBox="1"/>
          <p:nvPr/>
        </p:nvSpPr>
        <p:spPr>
          <a:xfrm>
            <a:off x="4033114" y="1917987"/>
            <a:ext cx="1617188" cy="1323894"/>
          </a:xfrm>
          <a:prstGeom prst="rect">
            <a:avLst/>
          </a:prstGeom>
          <a:noFill/>
        </p:spPr>
        <p:txBody>
          <a:bodyPr wrap="square" lIns="0" numCol="1" spcCol="457200" rtlCol="0">
            <a:noAutofit/>
          </a:bodyPr>
          <a:lstStyle/>
          <a:p>
            <a:pPr algn="ctr">
              <a:buClr>
                <a:schemeClr val="accent2"/>
              </a:buClr>
            </a:pPr>
            <a:endParaRPr lang="en-US" sz="9600" b="1" dirty="0" smtClean="0">
              <a:solidFill>
                <a:schemeClr val="tx1">
                  <a:lumMod val="50000"/>
                  <a:lumOff val="50000"/>
                </a:schemeClr>
              </a:solidFill>
              <a:latin typeface="Raleway" panose="020B0003030101060003" pitchFamily="34" charset="0"/>
            </a:endParaRPr>
          </a:p>
        </p:txBody>
      </p:sp>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 y="0"/>
            <a:ext cx="5212081" cy="516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15646" y="3858703"/>
            <a:ext cx="1940256" cy="1024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571998" y="2780216"/>
            <a:ext cx="4572000" cy="923330"/>
          </a:xfrm>
          <a:prstGeom prst="rect">
            <a:avLst/>
          </a:prstGeom>
        </p:spPr>
        <p:txBody>
          <a:bodyPr>
            <a:spAutoFit/>
          </a:bodyPr>
          <a:lstStyle/>
          <a:p>
            <a:pPr algn="ctr"/>
            <a:r>
              <a:rPr lang="lt-LT" i="1" dirty="0" smtClean="0">
                <a:solidFill>
                  <a:schemeClr val="accent5">
                    <a:lumMod val="75000"/>
                  </a:schemeClr>
                </a:solidFill>
              </a:rPr>
              <a:t>TP „Sveikas žarnynas“</a:t>
            </a:r>
            <a:r>
              <a:rPr lang="ru-RU" i="1" dirty="0" smtClean="0">
                <a:solidFill>
                  <a:schemeClr val="accent5">
                    <a:lumMod val="75000"/>
                  </a:schemeClr>
                </a:solidFill>
              </a:rPr>
              <a:t> –</a:t>
            </a:r>
          </a:p>
          <a:p>
            <a:pPr algn="ctr"/>
            <a:r>
              <a:rPr lang="lt-LT" i="1" dirty="0" smtClean="0">
                <a:solidFill>
                  <a:schemeClr val="accent5">
                    <a:lumMod val="75000"/>
                  </a:schemeClr>
                </a:solidFill>
              </a:rPr>
              <a:t>puiki karjeros pradžia, suteikianti galimybę tolimesniam augimui</a:t>
            </a:r>
            <a:r>
              <a:rPr lang="ru-RU" i="1" dirty="0" smtClean="0">
                <a:solidFill>
                  <a:schemeClr val="accent5">
                    <a:lumMod val="75000"/>
                  </a:schemeClr>
                </a:solidFill>
              </a:rPr>
              <a:t>.</a:t>
            </a:r>
            <a:endParaRPr lang="ru-RU" i="1" dirty="0">
              <a:solidFill>
                <a:schemeClr val="accent5">
                  <a:lumMod val="75000"/>
                </a:schemeClr>
              </a:solidFill>
            </a:endParaRPr>
          </a:p>
        </p:txBody>
      </p:sp>
      <p:sp>
        <p:nvSpPr>
          <p:cNvPr id="10" name="TextBox 9"/>
          <p:cNvSpPr txBox="1"/>
          <p:nvPr/>
        </p:nvSpPr>
        <p:spPr>
          <a:xfrm>
            <a:off x="3899139" y="793318"/>
            <a:ext cx="5244859" cy="1754326"/>
          </a:xfrm>
          <a:prstGeom prst="rect">
            <a:avLst/>
          </a:prstGeom>
          <a:noFill/>
          <a:ln>
            <a:noFill/>
          </a:ln>
        </p:spPr>
        <p:txBody>
          <a:bodyPr wrap="square" rtlCol="0">
            <a:spAutoFit/>
          </a:bodyPr>
          <a:lstStyle/>
          <a:p>
            <a:pPr algn="ctr"/>
            <a:r>
              <a:rPr lang="lt-LT" sz="3600" b="1" dirty="0" smtClean="0">
                <a:solidFill>
                  <a:schemeClr val="accent5">
                    <a:lumMod val="75000"/>
                  </a:schemeClr>
                </a:solidFill>
              </a:rPr>
              <a:t>Puikus naujo distributoriaus </a:t>
            </a:r>
          </a:p>
          <a:p>
            <a:pPr algn="ctr"/>
            <a:r>
              <a:rPr lang="lt-LT" sz="3600" b="1" dirty="0" smtClean="0">
                <a:solidFill>
                  <a:schemeClr val="accent5">
                    <a:lumMod val="75000"/>
                  </a:schemeClr>
                </a:solidFill>
              </a:rPr>
              <a:t>startas</a:t>
            </a:r>
            <a:r>
              <a:rPr lang="ru-RU" sz="3600" b="1" dirty="0" smtClean="0">
                <a:solidFill>
                  <a:schemeClr val="accent5">
                    <a:lumMod val="75000"/>
                  </a:schemeClr>
                </a:solidFill>
              </a:rPr>
              <a:t>!</a:t>
            </a:r>
            <a:endParaRPr lang="ru-RU" sz="3600" b="1" dirty="0">
              <a:solidFill>
                <a:schemeClr val="accent5">
                  <a:lumMod val="75000"/>
                </a:schemeClr>
              </a:solidFill>
            </a:endParaRPr>
          </a:p>
        </p:txBody>
      </p:sp>
    </p:spTree>
    <p:extLst>
      <p:ext uri="{BB962C8B-B14F-4D97-AF65-F5344CB8AC3E}">
        <p14:creationId xmlns:p14="http://schemas.microsoft.com/office/powerpoint/2010/main" val="244915450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p:cNvSpPr>
          <p:nvPr>
            <p:ph type="sldNum" sz="quarter" idx="4294967295"/>
          </p:nvPr>
        </p:nvSpPr>
        <p:spPr>
          <a:xfrm>
            <a:off x="8969375" y="4651375"/>
            <a:ext cx="174625" cy="223838"/>
          </a:xfrm>
          <a:prstGeom prst="rect">
            <a:avLst/>
          </a:prstGeom>
          <a:extLst>
            <a:ext uri="{C572A759-6A51-4108-AA02-DFA0A04FC94B}">
              <ma14:wrappingTextBoxFlag xmlns="" xmlns:ma14="http://schemas.microsoft.com/office/mac/drawingml/2011/main" val="1"/>
            </a:ext>
          </a:extLst>
        </p:spPr>
        <p:txBody>
          <a:bodyPr/>
          <a:lstStyle/>
          <a:p>
            <a:pPr lvl="0">
              <a:defRPr sz="1800" spc="0"/>
            </a:pPr>
            <a:fld id="{86CB4B4D-7CA3-9044-876B-883B54F8677D}" type="slidenum">
              <a:rPr sz="1400" spc="36"/>
              <a:pPr lvl="0">
                <a:defRPr sz="1800" spc="0"/>
              </a:pPr>
              <a:t>4</a:t>
            </a:fld>
            <a:endParaRPr sz="1400" spc="36"/>
          </a:p>
        </p:txBody>
      </p:sp>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2" name="Рисунок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95487" y="1236946"/>
            <a:ext cx="4506438" cy="2946517"/>
          </a:xfrm>
          <a:prstGeom prst="rect">
            <a:avLst/>
          </a:prstGeom>
        </p:spPr>
      </p:pic>
      <p:sp>
        <p:nvSpPr>
          <p:cNvPr id="3" name="TextBox 2"/>
          <p:cNvSpPr txBox="1"/>
          <p:nvPr/>
        </p:nvSpPr>
        <p:spPr>
          <a:xfrm>
            <a:off x="723191" y="1098890"/>
            <a:ext cx="1890800" cy="1323439"/>
          </a:xfrm>
          <a:prstGeom prst="rect">
            <a:avLst/>
          </a:prstGeom>
          <a:noFill/>
        </p:spPr>
        <p:txBody>
          <a:bodyPr wrap="square" rtlCol="0">
            <a:spAutoFit/>
          </a:bodyPr>
          <a:lstStyle/>
          <a:p>
            <a:pPr algn="ctr"/>
            <a:r>
              <a:rPr lang="lt-LT" sz="1600" b="1" dirty="0" smtClean="0">
                <a:solidFill>
                  <a:srgbClr val="C00000"/>
                </a:solidFill>
                <a:latin typeface="Raleway" panose="020B0503030101060003" pitchFamily="34" charset="-52"/>
              </a:rPr>
              <a:t>Žalingoji mikroflora mėgsta greituosius angliavandenius</a:t>
            </a:r>
            <a:endParaRPr lang="ru-RU" sz="1600" b="1" dirty="0">
              <a:solidFill>
                <a:srgbClr val="C00000"/>
              </a:solidFill>
              <a:latin typeface="Raleway" panose="020B0503030101060003" pitchFamily="34" charset="-52"/>
            </a:endParaRPr>
          </a:p>
        </p:txBody>
      </p:sp>
      <p:sp>
        <p:nvSpPr>
          <p:cNvPr id="8" name="TextBox 7"/>
          <p:cNvSpPr txBox="1"/>
          <p:nvPr/>
        </p:nvSpPr>
        <p:spPr>
          <a:xfrm>
            <a:off x="6521974" y="1096743"/>
            <a:ext cx="2400198" cy="1323439"/>
          </a:xfrm>
          <a:prstGeom prst="rect">
            <a:avLst/>
          </a:prstGeom>
          <a:noFill/>
        </p:spPr>
        <p:txBody>
          <a:bodyPr wrap="square" rtlCol="0">
            <a:spAutoFit/>
          </a:bodyPr>
          <a:lstStyle/>
          <a:p>
            <a:pPr algn="ctr"/>
            <a:r>
              <a:rPr lang="lt-LT" sz="1600" b="1" dirty="0" smtClean="0">
                <a:solidFill>
                  <a:srgbClr val="C00000"/>
                </a:solidFill>
                <a:latin typeface="Raleway" panose="020B0503030101060003" pitchFamily="34" charset="-52"/>
              </a:rPr>
              <a:t>Naudingajai mikroflorai </a:t>
            </a:r>
          </a:p>
          <a:p>
            <a:pPr algn="ctr"/>
            <a:r>
              <a:rPr lang="lt-LT" sz="1600" b="1" dirty="0" smtClean="0">
                <a:solidFill>
                  <a:srgbClr val="C00000"/>
                </a:solidFill>
                <a:latin typeface="Raleway" panose="020B0503030101060003" pitchFamily="34" charset="-52"/>
              </a:rPr>
              <a:t>būtina </a:t>
            </a:r>
          </a:p>
          <a:p>
            <a:pPr algn="ctr"/>
            <a:r>
              <a:rPr lang="lt-LT" sz="1600" b="1" dirty="0" smtClean="0">
                <a:solidFill>
                  <a:srgbClr val="C00000"/>
                </a:solidFill>
                <a:latin typeface="Raleway" panose="020B0503030101060003" pitchFamily="34" charset="-52"/>
              </a:rPr>
              <a:t>ląsteliena ir </a:t>
            </a:r>
          </a:p>
          <a:p>
            <a:pPr algn="ctr"/>
            <a:r>
              <a:rPr lang="lt-LT" sz="1600" b="1" dirty="0" smtClean="0">
                <a:solidFill>
                  <a:srgbClr val="C00000"/>
                </a:solidFill>
                <a:latin typeface="Raleway" panose="020B0503030101060003" pitchFamily="34" charset="-52"/>
              </a:rPr>
              <a:t>rauginti produktai</a:t>
            </a:r>
            <a:endParaRPr lang="ru-RU" sz="1600" b="1" dirty="0">
              <a:solidFill>
                <a:srgbClr val="C00000"/>
              </a:solidFill>
              <a:latin typeface="Raleway" panose="020B0503030101060003" pitchFamily="34" charset="-52"/>
            </a:endParaRPr>
          </a:p>
        </p:txBody>
      </p:sp>
      <p:pic>
        <p:nvPicPr>
          <p:cNvPr id="4" name="Рисунок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3159" y="3240659"/>
            <a:ext cx="958519" cy="958519"/>
          </a:xfrm>
          <a:prstGeom prst="rect">
            <a:avLst/>
          </a:prstGeom>
        </p:spPr>
      </p:pic>
      <p:pic>
        <p:nvPicPr>
          <p:cNvPr id="7" name="Рисунок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6765" y="3204758"/>
            <a:ext cx="1030319" cy="1030319"/>
          </a:xfrm>
          <a:prstGeom prst="rect">
            <a:avLst/>
          </a:prstGeom>
        </p:spPr>
      </p:pic>
      <p:pic>
        <p:nvPicPr>
          <p:cNvPr id="6" name="Рисунок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8502" y="3460513"/>
            <a:ext cx="826945" cy="826945"/>
          </a:xfrm>
          <a:prstGeom prst="rect">
            <a:avLst/>
          </a:prstGeom>
        </p:spPr>
      </p:pic>
      <p:pic>
        <p:nvPicPr>
          <p:cNvPr id="12" name="Изображение 17" descr="CC_Logo_Green.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6196" y="344016"/>
            <a:ext cx="689688" cy="456083"/>
          </a:xfrm>
          <a:prstGeom prst="rect">
            <a:avLst/>
          </a:prstGeom>
          <a:noFill/>
          <a:ln>
            <a:noFill/>
          </a:ln>
        </p:spPr>
      </p:pic>
    </p:spTree>
    <p:extLst>
      <p:ext uri="{BB962C8B-B14F-4D97-AF65-F5344CB8AC3E}">
        <p14:creationId xmlns:p14="http://schemas.microsoft.com/office/powerpoint/2010/main" val="1348394356"/>
      </p:ext>
    </p:extLst>
  </p:cSld>
  <p:clrMapOvr>
    <a:masterClrMapping/>
  </p:clrMapOvr>
  <p:transition spd="slow">
    <p:push dir="u"/>
  </p:transition>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1" y="4380306"/>
            <a:ext cx="9144001" cy="763194"/>
            <a:chOff x="-1" y="3266429"/>
            <a:chExt cx="9144001" cy="1877071"/>
          </a:xfrm>
        </p:grpSpPr>
        <p:pic>
          <p:nvPicPr>
            <p:cNvPr id="10" name="Рисунок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4761903"/>
              <a:ext cx="9143999" cy="381597"/>
            </a:xfrm>
            <a:prstGeom prst="rect">
              <a:avLst/>
            </a:prstGeom>
          </p:spPr>
        </p:pic>
        <p:pic>
          <p:nvPicPr>
            <p:cNvPr id="11" name="Рисунок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4380306"/>
              <a:ext cx="9143999" cy="381597"/>
            </a:xfrm>
            <a:prstGeom prst="rect">
              <a:avLst/>
            </a:prstGeom>
          </p:spPr>
        </p:pic>
        <p:pic>
          <p:nvPicPr>
            <p:cNvPr id="12" name="Рисунок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3998709"/>
              <a:ext cx="9143999" cy="381597"/>
            </a:xfrm>
            <a:prstGeom prst="rect">
              <a:avLst/>
            </a:prstGeom>
          </p:spPr>
        </p:pic>
        <p:pic>
          <p:nvPicPr>
            <p:cNvPr id="13" name="Рисунок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3632184"/>
              <a:ext cx="9143999" cy="381597"/>
            </a:xfrm>
            <a:prstGeom prst="rect">
              <a:avLst/>
            </a:prstGeom>
          </p:spPr>
        </p:pic>
        <p:pic>
          <p:nvPicPr>
            <p:cNvPr id="14" name="Рисунок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3266429"/>
              <a:ext cx="9143999" cy="381597"/>
            </a:xfrm>
            <a:prstGeom prst="rect">
              <a:avLst/>
            </a:prstGeom>
          </p:spPr>
        </p:pic>
      </p:grpSp>
      <p:pic>
        <p:nvPicPr>
          <p:cNvPr id="33" name="Изображение 17" descr="CC_Logo_Green.eps"/>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sp>
        <p:nvSpPr>
          <p:cNvPr id="5" name="TextBox 4"/>
          <p:cNvSpPr txBox="1"/>
          <p:nvPr/>
        </p:nvSpPr>
        <p:spPr>
          <a:xfrm>
            <a:off x="5353050" y="295488"/>
            <a:ext cx="3616325" cy="923330"/>
          </a:xfrm>
          <a:prstGeom prst="rect">
            <a:avLst/>
          </a:prstGeom>
          <a:noFill/>
        </p:spPr>
        <p:txBody>
          <a:bodyPr wrap="square" rtlCol="0">
            <a:spAutoFit/>
          </a:bodyPr>
          <a:lstStyle/>
          <a:p>
            <a:endParaRPr lang="ru-RU" b="1" dirty="0"/>
          </a:p>
          <a:p>
            <a:endParaRPr lang="ru-RU" dirty="0" smtClean="0"/>
          </a:p>
          <a:p>
            <a:endParaRPr lang="ru-RU" dirty="0"/>
          </a:p>
        </p:txBody>
      </p:sp>
      <p:sp>
        <p:nvSpPr>
          <p:cNvPr id="4" name="TextBox 3"/>
          <p:cNvSpPr txBox="1"/>
          <p:nvPr/>
        </p:nvSpPr>
        <p:spPr>
          <a:xfrm>
            <a:off x="1" y="4524785"/>
            <a:ext cx="9143997" cy="400110"/>
          </a:xfrm>
          <a:prstGeom prst="rect">
            <a:avLst/>
          </a:prstGeom>
          <a:noFill/>
        </p:spPr>
        <p:txBody>
          <a:bodyPr wrap="square" rtlCol="0">
            <a:spAutoFit/>
          </a:bodyPr>
          <a:lstStyle/>
          <a:p>
            <a:pPr algn="ctr"/>
            <a:r>
              <a:rPr lang="lt-LT" sz="2000" b="1" dirty="0" smtClean="0">
                <a:solidFill>
                  <a:srgbClr val="0070C0"/>
                </a:solidFill>
                <a:latin typeface="Raleway" panose="020B0503030101060003" pitchFamily="34" charset="-52"/>
              </a:rPr>
              <a:t>Mikrobiomo pusiausvyra </a:t>
            </a:r>
            <a:r>
              <a:rPr lang="ru-RU" sz="2000" b="1" dirty="0" smtClean="0">
                <a:solidFill>
                  <a:srgbClr val="0070C0"/>
                </a:solidFill>
                <a:latin typeface="Raleway" panose="020B0503030101060003" pitchFamily="34" charset="-52"/>
              </a:rPr>
              <a:t>= </a:t>
            </a:r>
            <a:r>
              <a:rPr lang="lt-LT" sz="2000" b="1" dirty="0" smtClean="0">
                <a:solidFill>
                  <a:srgbClr val="0070C0"/>
                </a:solidFill>
                <a:latin typeface="Raleway" panose="020B0503030101060003" pitchFamily="34" charset="-52"/>
              </a:rPr>
              <a:t>viso organizmo sveikata</a:t>
            </a:r>
            <a:r>
              <a:rPr lang="ru-RU" sz="2000" b="1" dirty="0" smtClean="0">
                <a:solidFill>
                  <a:srgbClr val="0070C0"/>
                </a:solidFill>
                <a:latin typeface="Raleway" panose="020B0503030101060003" pitchFamily="34" charset="-52"/>
              </a:rPr>
              <a:t>!</a:t>
            </a:r>
            <a:endParaRPr lang="ru-RU" sz="2000" b="1" dirty="0">
              <a:solidFill>
                <a:srgbClr val="0070C0"/>
              </a:solidFill>
              <a:latin typeface="Raleway" panose="020B0503030101060003" pitchFamily="34" charset="-52"/>
            </a:endParaRPr>
          </a:p>
        </p:txBody>
      </p:sp>
      <p:sp>
        <p:nvSpPr>
          <p:cNvPr id="6" name="TextBox 5"/>
          <p:cNvSpPr txBox="1"/>
          <p:nvPr/>
        </p:nvSpPr>
        <p:spPr>
          <a:xfrm>
            <a:off x="5304199" y="2654300"/>
            <a:ext cx="3352781" cy="954107"/>
          </a:xfrm>
          <a:prstGeom prst="rect">
            <a:avLst/>
          </a:prstGeom>
          <a:noFill/>
        </p:spPr>
        <p:txBody>
          <a:bodyPr wrap="square" rtlCol="0">
            <a:spAutoFit/>
          </a:bodyPr>
          <a:lstStyle/>
          <a:p>
            <a:pPr algn="ctr"/>
            <a:r>
              <a:rPr lang="lt-LT" sz="1400" i="1" dirty="0" smtClean="0">
                <a:solidFill>
                  <a:srgbClr val="C00000"/>
                </a:solidFill>
              </a:rPr>
              <a:t>Tiek sveria vidutinį svorį turinčio žmogaus žarnyno mikrobiomas</a:t>
            </a:r>
            <a:r>
              <a:rPr lang="ru-RU" sz="1400" i="1" dirty="0" smtClean="0">
                <a:solidFill>
                  <a:srgbClr val="C00000"/>
                </a:solidFill>
              </a:rPr>
              <a:t>. </a:t>
            </a:r>
          </a:p>
          <a:p>
            <a:pPr algn="ctr"/>
            <a:r>
              <a:rPr lang="lt-LT" sz="1400" i="1" dirty="0" smtClean="0">
                <a:solidFill>
                  <a:srgbClr val="C00000"/>
                </a:solidFill>
              </a:rPr>
              <a:t>Svarbu, kad ši bendruomenė visada išliktų harmoninga</a:t>
            </a:r>
            <a:r>
              <a:rPr lang="ru-RU" sz="1400" i="1" dirty="0" smtClean="0">
                <a:solidFill>
                  <a:srgbClr val="C00000"/>
                </a:solidFill>
              </a:rPr>
              <a:t>!</a:t>
            </a:r>
            <a:endParaRPr lang="ru-RU" sz="1400" i="1" dirty="0">
              <a:solidFill>
                <a:srgbClr val="C00000"/>
              </a:solidFill>
            </a:endParaRPr>
          </a:p>
        </p:txBody>
      </p:sp>
      <p:sp>
        <p:nvSpPr>
          <p:cNvPr id="15" name="TextBox 14"/>
          <p:cNvSpPr txBox="1"/>
          <p:nvPr/>
        </p:nvSpPr>
        <p:spPr>
          <a:xfrm>
            <a:off x="5473163" y="1079204"/>
            <a:ext cx="3267075" cy="1446550"/>
          </a:xfrm>
          <a:prstGeom prst="rect">
            <a:avLst/>
          </a:prstGeom>
          <a:noFill/>
        </p:spPr>
        <p:txBody>
          <a:bodyPr wrap="square" rtlCol="0">
            <a:spAutoFit/>
          </a:bodyPr>
          <a:lstStyle/>
          <a:p>
            <a:r>
              <a:rPr lang="ru-RU" sz="8800" b="1" dirty="0" smtClean="0">
                <a:solidFill>
                  <a:srgbClr val="C00000"/>
                </a:solidFill>
                <a:latin typeface="Raleway" panose="020B0503030101060003" pitchFamily="34" charset="-52"/>
              </a:rPr>
              <a:t>1</a:t>
            </a:r>
            <a:r>
              <a:rPr lang="lt-LT" sz="8800" b="1" dirty="0" smtClean="0">
                <a:solidFill>
                  <a:srgbClr val="C00000"/>
                </a:solidFill>
                <a:latin typeface="Raleway" panose="020B0503030101060003" pitchFamily="34" charset="-52"/>
              </a:rPr>
              <a:t>,</a:t>
            </a:r>
            <a:r>
              <a:rPr lang="ru-RU" sz="8800" b="1" dirty="0" smtClean="0">
                <a:solidFill>
                  <a:srgbClr val="C00000"/>
                </a:solidFill>
                <a:latin typeface="Raleway" panose="020B0503030101060003" pitchFamily="34" charset="-52"/>
              </a:rPr>
              <a:t>5 </a:t>
            </a:r>
            <a:r>
              <a:rPr lang="lt-LT" sz="8800" b="1" dirty="0" smtClean="0">
                <a:solidFill>
                  <a:srgbClr val="C00000"/>
                </a:solidFill>
                <a:latin typeface="Raleway" panose="020B0503030101060003" pitchFamily="34" charset="-52"/>
              </a:rPr>
              <a:t>kg</a:t>
            </a:r>
            <a:endParaRPr lang="ru-RU" sz="8800" b="1" dirty="0">
              <a:solidFill>
                <a:srgbClr val="C00000"/>
              </a:solidFill>
              <a:latin typeface="Raleway" panose="020B0503030101060003" pitchFamily="34" charset="-52"/>
            </a:endParaRPr>
          </a:p>
        </p:txBody>
      </p:sp>
      <p:pic>
        <p:nvPicPr>
          <p:cNvPr id="2" name="Рисунок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459" y="757153"/>
            <a:ext cx="3184678" cy="2552025"/>
          </a:xfrm>
          <a:prstGeom prst="rect">
            <a:avLst/>
          </a:prstGeom>
        </p:spPr>
      </p:pic>
      <p:sp>
        <p:nvSpPr>
          <p:cNvPr id="18" name="Прямоугольник 17"/>
          <p:cNvSpPr/>
          <p:nvPr/>
        </p:nvSpPr>
        <p:spPr>
          <a:xfrm>
            <a:off x="992146" y="817424"/>
            <a:ext cx="3336825" cy="2431482"/>
          </a:xfrm>
          <a:prstGeom prst="rect">
            <a:avLst/>
          </a:prstGeom>
          <a:noFill/>
          <a:ln w="190500">
            <a:solidFill>
              <a:srgbClr val="58B46A"/>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26396588"/>
      </p:ext>
    </p:extLst>
  </p:cSld>
  <p:clrMapOvr>
    <a:masterClrMapping/>
  </p:clrMapOvr>
  <p:transition spd="slow">
    <p:push dir="u"/>
  </p:transition>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3" name="Рисунок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5372" y="464272"/>
            <a:ext cx="3770091" cy="3404861"/>
          </a:xfrm>
          <a:prstGeom prst="rect">
            <a:avLst/>
          </a:prstGeom>
          <a:ln w="76200">
            <a:solidFill>
              <a:schemeClr val="accent1"/>
            </a:solidFill>
          </a:ln>
        </p:spPr>
      </p:pic>
      <p:sp>
        <p:nvSpPr>
          <p:cNvPr id="6" name="TextBox 5"/>
          <p:cNvSpPr txBox="1"/>
          <p:nvPr/>
        </p:nvSpPr>
        <p:spPr>
          <a:xfrm>
            <a:off x="5473164" y="1079204"/>
            <a:ext cx="2985926" cy="1446550"/>
          </a:xfrm>
          <a:prstGeom prst="rect">
            <a:avLst/>
          </a:prstGeom>
          <a:noFill/>
        </p:spPr>
        <p:txBody>
          <a:bodyPr wrap="square" rtlCol="0">
            <a:spAutoFit/>
          </a:bodyPr>
          <a:lstStyle/>
          <a:p>
            <a:r>
              <a:rPr lang="ru-RU" sz="8800" b="1" dirty="0" smtClean="0">
                <a:solidFill>
                  <a:srgbClr val="C00000"/>
                </a:solidFill>
                <a:latin typeface="Raleway" panose="020B0503030101060003" pitchFamily="34" charset="-52"/>
              </a:rPr>
              <a:t>70%</a:t>
            </a:r>
            <a:endParaRPr lang="ru-RU" sz="8800" b="1" dirty="0">
              <a:solidFill>
                <a:srgbClr val="C00000"/>
              </a:solidFill>
              <a:latin typeface="Raleway" panose="020B0503030101060003" pitchFamily="34" charset="-52"/>
            </a:endParaRPr>
          </a:p>
        </p:txBody>
      </p:sp>
      <p:sp>
        <p:nvSpPr>
          <p:cNvPr id="14" name="TextBox 13"/>
          <p:cNvSpPr txBox="1"/>
          <p:nvPr/>
        </p:nvSpPr>
        <p:spPr>
          <a:xfrm>
            <a:off x="5304199" y="2654300"/>
            <a:ext cx="3352781" cy="523220"/>
          </a:xfrm>
          <a:prstGeom prst="rect">
            <a:avLst/>
          </a:prstGeom>
          <a:noFill/>
        </p:spPr>
        <p:txBody>
          <a:bodyPr wrap="square" rtlCol="0">
            <a:spAutoFit/>
          </a:bodyPr>
          <a:lstStyle/>
          <a:p>
            <a:pPr algn="ctr"/>
            <a:r>
              <a:rPr lang="ru-RU" sz="1400" i="1" dirty="0" smtClean="0">
                <a:solidFill>
                  <a:srgbClr val="C00000"/>
                </a:solidFill>
              </a:rPr>
              <a:t>70</a:t>
            </a:r>
            <a:r>
              <a:rPr lang="lt-LT" sz="1400" i="1" dirty="0" smtClean="0">
                <a:solidFill>
                  <a:srgbClr val="C00000"/>
                </a:solidFill>
              </a:rPr>
              <a:t> </a:t>
            </a:r>
            <a:r>
              <a:rPr lang="ru-RU" sz="1400" i="1" dirty="0" smtClean="0">
                <a:solidFill>
                  <a:srgbClr val="C00000"/>
                </a:solidFill>
              </a:rPr>
              <a:t>% </a:t>
            </a:r>
            <a:r>
              <a:rPr lang="lt-LT" sz="1400" i="1" dirty="0" smtClean="0">
                <a:solidFill>
                  <a:srgbClr val="C00000"/>
                </a:solidFill>
              </a:rPr>
              <a:t>visų organizmo imunokompetentinių ląstelių yra žarnyno gleivinėje</a:t>
            </a:r>
            <a:endParaRPr lang="ru-RU" sz="1400" i="1" dirty="0">
              <a:solidFill>
                <a:srgbClr val="C00000"/>
              </a:solidFill>
            </a:endParaRPr>
          </a:p>
        </p:txBody>
      </p:sp>
      <p:sp>
        <p:nvSpPr>
          <p:cNvPr id="4" name="Прямоугольник 3"/>
          <p:cNvSpPr/>
          <p:nvPr/>
        </p:nvSpPr>
        <p:spPr>
          <a:xfrm>
            <a:off x="0" y="4145175"/>
            <a:ext cx="9144000" cy="99832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extBox 1"/>
          <p:cNvSpPr txBox="1"/>
          <p:nvPr/>
        </p:nvSpPr>
        <p:spPr>
          <a:xfrm>
            <a:off x="450376" y="4261644"/>
            <a:ext cx="8126846" cy="430887"/>
          </a:xfrm>
          <a:prstGeom prst="rect">
            <a:avLst/>
          </a:prstGeom>
          <a:noFill/>
        </p:spPr>
        <p:txBody>
          <a:bodyPr wrap="square" rtlCol="0">
            <a:spAutoFit/>
          </a:bodyPr>
          <a:lstStyle/>
          <a:p>
            <a:r>
              <a:rPr lang="lt-LT" sz="2200" b="1" dirty="0" smtClean="0">
                <a:solidFill>
                  <a:schemeClr val="bg1"/>
                </a:solidFill>
              </a:rPr>
              <a:t>Žarnyno veiklos sutrikimai </a:t>
            </a:r>
            <a:r>
              <a:rPr lang="ru-RU" sz="2200" b="1" dirty="0" smtClean="0">
                <a:solidFill>
                  <a:schemeClr val="bg1"/>
                </a:solidFill>
              </a:rPr>
              <a:t>= </a:t>
            </a:r>
            <a:r>
              <a:rPr lang="lt-LT" sz="2200" b="1" dirty="0" smtClean="0">
                <a:solidFill>
                  <a:schemeClr val="bg1"/>
                </a:solidFill>
              </a:rPr>
              <a:t>nusilpęs imunitetas </a:t>
            </a:r>
            <a:r>
              <a:rPr lang="ru-RU" sz="2200" b="1" dirty="0" smtClean="0">
                <a:solidFill>
                  <a:schemeClr val="bg1"/>
                </a:solidFill>
              </a:rPr>
              <a:t>=</a:t>
            </a:r>
            <a:r>
              <a:rPr lang="lt-LT" sz="2200" b="1" dirty="0" smtClean="0">
                <a:solidFill>
                  <a:schemeClr val="bg1"/>
                </a:solidFill>
              </a:rPr>
              <a:t> sutrikusi sveikata</a:t>
            </a:r>
            <a:endParaRPr lang="ru-RU" sz="2200" b="1" dirty="0">
              <a:solidFill>
                <a:schemeClr val="bg1"/>
              </a:solidFill>
            </a:endParaRPr>
          </a:p>
        </p:txBody>
      </p:sp>
    </p:spTree>
    <p:extLst>
      <p:ext uri="{BB962C8B-B14F-4D97-AF65-F5344CB8AC3E}">
        <p14:creationId xmlns:p14="http://schemas.microsoft.com/office/powerpoint/2010/main" val="689791194"/>
      </p:ext>
    </p:extLst>
  </p:cSld>
  <p:clrMapOvr>
    <a:masterClrMapping/>
  </p:clrMapOvr>
  <p:transition spd="slow">
    <p:push dir="u"/>
  </p:transition>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3" name="Рисунок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616" y="297957"/>
            <a:ext cx="4088674" cy="3595792"/>
          </a:xfrm>
          <a:prstGeom prst="rect">
            <a:avLst/>
          </a:prstGeom>
          <a:ln w="76200">
            <a:solidFill>
              <a:srgbClr val="C00000"/>
            </a:solidFill>
          </a:ln>
        </p:spPr>
      </p:pic>
      <p:sp>
        <p:nvSpPr>
          <p:cNvPr id="7" name="TextBox 6"/>
          <p:cNvSpPr txBox="1"/>
          <p:nvPr/>
        </p:nvSpPr>
        <p:spPr>
          <a:xfrm>
            <a:off x="4799999" y="1079204"/>
            <a:ext cx="3965467" cy="1446550"/>
          </a:xfrm>
          <a:prstGeom prst="rect">
            <a:avLst/>
          </a:prstGeom>
          <a:noFill/>
        </p:spPr>
        <p:txBody>
          <a:bodyPr wrap="square" rtlCol="0">
            <a:spAutoFit/>
          </a:bodyPr>
          <a:lstStyle/>
          <a:p>
            <a:r>
              <a:rPr lang="ru-RU" sz="8800" b="1" dirty="0" smtClean="0">
                <a:solidFill>
                  <a:srgbClr val="C00000"/>
                </a:solidFill>
                <a:latin typeface="Raleway" panose="020B0503030101060003" pitchFamily="34" charset="-52"/>
              </a:rPr>
              <a:t>100 </a:t>
            </a:r>
            <a:r>
              <a:rPr lang="lt-LT" sz="5400" b="1" dirty="0" smtClean="0">
                <a:solidFill>
                  <a:srgbClr val="C00000"/>
                </a:solidFill>
                <a:latin typeface="Raleway" panose="020B0503030101060003" pitchFamily="34" charset="-52"/>
              </a:rPr>
              <a:t>mln.</a:t>
            </a:r>
            <a:endParaRPr lang="ru-RU" sz="5400" b="1" dirty="0">
              <a:solidFill>
                <a:srgbClr val="C00000"/>
              </a:solidFill>
              <a:latin typeface="Raleway" panose="020B0503030101060003" pitchFamily="34" charset="-52"/>
            </a:endParaRPr>
          </a:p>
        </p:txBody>
      </p:sp>
      <p:sp>
        <p:nvSpPr>
          <p:cNvPr id="8" name="TextBox 7"/>
          <p:cNvSpPr txBox="1"/>
          <p:nvPr/>
        </p:nvSpPr>
        <p:spPr>
          <a:xfrm>
            <a:off x="4799999" y="2490214"/>
            <a:ext cx="3352781" cy="738664"/>
          </a:xfrm>
          <a:prstGeom prst="rect">
            <a:avLst/>
          </a:prstGeom>
          <a:noFill/>
        </p:spPr>
        <p:txBody>
          <a:bodyPr wrap="square" rtlCol="0">
            <a:spAutoFit/>
          </a:bodyPr>
          <a:lstStyle/>
          <a:p>
            <a:pPr algn="ctr"/>
            <a:r>
              <a:rPr lang="ru-RU" sz="1400" i="1" dirty="0" smtClean="0">
                <a:solidFill>
                  <a:srgbClr val="C00000"/>
                </a:solidFill>
              </a:rPr>
              <a:t>100 000 000 </a:t>
            </a:r>
            <a:r>
              <a:rPr lang="lt-LT" sz="1400" i="1" dirty="0" smtClean="0">
                <a:solidFill>
                  <a:srgbClr val="C00000"/>
                </a:solidFill>
              </a:rPr>
              <a:t>ląstelių sudaro </a:t>
            </a:r>
          </a:p>
          <a:p>
            <a:pPr algn="ctr"/>
            <a:r>
              <a:rPr lang="lt-LT" sz="1400" i="1" dirty="0" smtClean="0">
                <a:solidFill>
                  <a:srgbClr val="C00000"/>
                </a:solidFill>
              </a:rPr>
              <a:t>žarnyno </a:t>
            </a:r>
          </a:p>
          <a:p>
            <a:pPr algn="ctr"/>
            <a:r>
              <a:rPr lang="lt-LT" sz="1400" i="1" dirty="0" smtClean="0">
                <a:solidFill>
                  <a:srgbClr val="C00000"/>
                </a:solidFill>
              </a:rPr>
              <a:t>nervų sistemą</a:t>
            </a:r>
            <a:endParaRPr lang="ru-RU" sz="1400" i="1" dirty="0" smtClean="0">
              <a:solidFill>
                <a:srgbClr val="C00000"/>
              </a:solidFill>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213" y="4111853"/>
            <a:ext cx="9242426"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2616" y="4255167"/>
            <a:ext cx="8512850" cy="769441"/>
          </a:xfrm>
          <a:prstGeom prst="rect">
            <a:avLst/>
          </a:prstGeom>
          <a:noFill/>
        </p:spPr>
        <p:txBody>
          <a:bodyPr wrap="square" rtlCol="0">
            <a:spAutoFit/>
          </a:bodyPr>
          <a:lstStyle/>
          <a:p>
            <a:pPr algn="ctr"/>
            <a:r>
              <a:rPr lang="lt-LT" sz="2200" b="1" dirty="0">
                <a:solidFill>
                  <a:schemeClr val="bg1"/>
                </a:solidFill>
              </a:rPr>
              <a:t>Žarnyno veiklos sutrikimai </a:t>
            </a:r>
            <a:r>
              <a:rPr lang="ru-RU" sz="2200" b="1" dirty="0" smtClean="0">
                <a:solidFill>
                  <a:schemeClr val="bg1"/>
                </a:solidFill>
              </a:rPr>
              <a:t>= </a:t>
            </a:r>
            <a:br>
              <a:rPr lang="ru-RU" sz="2200" b="1" dirty="0" smtClean="0">
                <a:solidFill>
                  <a:schemeClr val="bg1"/>
                </a:solidFill>
              </a:rPr>
            </a:br>
            <a:r>
              <a:rPr lang="lt-LT" sz="2200" b="1" dirty="0">
                <a:solidFill>
                  <a:schemeClr val="bg1"/>
                </a:solidFill>
              </a:rPr>
              <a:t>pablogėjęs galvos </a:t>
            </a:r>
            <a:r>
              <a:rPr lang="lt-LT" sz="2200" b="1" dirty="0" smtClean="0">
                <a:solidFill>
                  <a:schemeClr val="bg1"/>
                </a:solidFill>
              </a:rPr>
              <a:t>smegenų darbas ir depresinė nuotaika</a:t>
            </a:r>
            <a:endParaRPr lang="ru-RU" sz="2200" b="1" dirty="0">
              <a:solidFill>
                <a:schemeClr val="bg1"/>
              </a:solidFill>
            </a:endParaRPr>
          </a:p>
        </p:txBody>
      </p:sp>
    </p:spTree>
    <p:extLst>
      <p:ext uri="{BB962C8B-B14F-4D97-AF65-F5344CB8AC3E}">
        <p14:creationId xmlns:p14="http://schemas.microsoft.com/office/powerpoint/2010/main" val="1653244398"/>
      </p:ext>
    </p:extLst>
  </p:cSld>
  <p:clrMapOvr>
    <a:masterClrMapping/>
  </p:clrMapOvr>
  <p:transition spd="slow">
    <p:push dir="u"/>
  </p:transition>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3" name="Рисунок 2"/>
          <p:cNvPicPr>
            <a:picLocks noChangeAspect="1"/>
          </p:cNvPicPr>
          <p:nvPr/>
        </p:nvPicPr>
        <p:blipFill rotWithShape="1">
          <a:blip r:embed="rId4" cstate="screen">
            <a:extLst>
              <a:ext uri="{28A0092B-C50C-407E-A947-70E740481C1C}">
                <a14:useLocalDpi xmlns:a14="http://schemas.microsoft.com/office/drawing/2010/main"/>
              </a:ext>
            </a:extLst>
          </a:blip>
          <a:srcRect b="-394"/>
          <a:stretch/>
        </p:blipFill>
        <p:spPr>
          <a:xfrm>
            <a:off x="287380" y="315442"/>
            <a:ext cx="3947587" cy="3603413"/>
          </a:xfrm>
          <a:prstGeom prst="rect">
            <a:avLst/>
          </a:prstGeom>
          <a:ln w="76200">
            <a:solidFill>
              <a:srgbClr val="0070C0"/>
            </a:solidFill>
          </a:ln>
        </p:spPr>
      </p:pic>
      <p:pic>
        <p:nvPicPr>
          <p:cNvPr id="1026" name="Picture 2"/>
          <p:cNvPicPr>
            <a:picLocks noChangeAspect="1" noChangeArrowheads="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5436771" y="185135"/>
            <a:ext cx="2635534" cy="185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387735" y="694844"/>
            <a:ext cx="1084217" cy="830997"/>
          </a:xfrm>
          <a:prstGeom prst="rect">
            <a:avLst/>
          </a:prstGeom>
          <a:noFill/>
        </p:spPr>
        <p:txBody>
          <a:bodyPr wrap="square" rtlCol="0">
            <a:spAutoFit/>
          </a:bodyPr>
          <a:lstStyle/>
          <a:p>
            <a:r>
              <a:rPr lang="ru-RU" sz="4800" b="1" dirty="0" smtClean="0"/>
              <a:t>0%</a:t>
            </a:r>
            <a:endParaRPr lang="ru-RU" sz="4800" b="1" dirty="0"/>
          </a:p>
        </p:txBody>
      </p:sp>
      <p:sp>
        <p:nvSpPr>
          <p:cNvPr id="7" name="TextBox 6"/>
          <p:cNvSpPr txBox="1"/>
          <p:nvPr/>
        </p:nvSpPr>
        <p:spPr>
          <a:xfrm>
            <a:off x="5253452" y="2141209"/>
            <a:ext cx="3352781" cy="738664"/>
          </a:xfrm>
          <a:prstGeom prst="rect">
            <a:avLst/>
          </a:prstGeom>
          <a:noFill/>
        </p:spPr>
        <p:txBody>
          <a:bodyPr wrap="square" rtlCol="0">
            <a:spAutoFit/>
          </a:bodyPr>
          <a:lstStyle/>
          <a:p>
            <a:pPr algn="ctr"/>
            <a:r>
              <a:rPr lang="lt-LT" sz="1400" i="1" dirty="0" smtClean="0">
                <a:solidFill>
                  <a:srgbClr val="C00000"/>
                </a:solidFill>
              </a:rPr>
              <a:t>Jeigu žarnyno veikla sutrikusi, </a:t>
            </a:r>
          </a:p>
          <a:p>
            <a:pPr algn="ctr"/>
            <a:r>
              <a:rPr lang="lt-LT" sz="1400" i="1" dirty="0" smtClean="0">
                <a:solidFill>
                  <a:srgbClr val="C00000"/>
                </a:solidFill>
              </a:rPr>
              <a:t>nutrientai neįsisavinami ir </a:t>
            </a:r>
          </a:p>
          <a:p>
            <a:pPr algn="ctr"/>
            <a:r>
              <a:rPr lang="lt-LT" sz="1400" i="1" dirty="0" smtClean="0">
                <a:solidFill>
                  <a:srgbClr val="C00000"/>
                </a:solidFill>
              </a:rPr>
              <a:t>mes kenčiame nuo energijos trūkumo</a:t>
            </a:r>
            <a:endParaRPr lang="ru-RU" sz="1400" i="1" dirty="0">
              <a:solidFill>
                <a:srgbClr val="C00000"/>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213" y="4135915"/>
            <a:ext cx="9242426"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3326" y="4323806"/>
            <a:ext cx="8425543" cy="1200329"/>
          </a:xfrm>
          <a:prstGeom prst="rect">
            <a:avLst/>
          </a:prstGeom>
          <a:noFill/>
        </p:spPr>
        <p:txBody>
          <a:bodyPr wrap="square" rtlCol="0">
            <a:spAutoFit/>
          </a:bodyPr>
          <a:lstStyle/>
          <a:p>
            <a:pPr algn="ctr"/>
            <a:r>
              <a:rPr lang="lt-LT" sz="2200" b="1" dirty="0">
                <a:solidFill>
                  <a:schemeClr val="bg1"/>
                </a:solidFill>
              </a:rPr>
              <a:t>Žarnyno veiklos sutrikimai </a:t>
            </a:r>
            <a:r>
              <a:rPr lang="ru-RU" sz="2200" b="1" dirty="0" smtClean="0">
                <a:solidFill>
                  <a:schemeClr val="bg1"/>
                </a:solidFill>
              </a:rPr>
              <a:t>= </a:t>
            </a:r>
            <a:r>
              <a:rPr lang="en-US" sz="2200" b="1" dirty="0" smtClean="0">
                <a:solidFill>
                  <a:schemeClr val="bg1"/>
                </a:solidFill>
              </a:rPr>
              <a:t/>
            </a:r>
            <a:br>
              <a:rPr lang="en-US" sz="2200" b="1" dirty="0" smtClean="0">
                <a:solidFill>
                  <a:schemeClr val="bg1"/>
                </a:solidFill>
              </a:rPr>
            </a:br>
            <a:r>
              <a:rPr lang="lt-LT" sz="2200" b="1" dirty="0" smtClean="0">
                <a:solidFill>
                  <a:schemeClr val="bg1"/>
                </a:solidFill>
              </a:rPr>
              <a:t>lėtinis nuovargis ir blogas darbingumas</a:t>
            </a:r>
            <a:endParaRPr lang="ru-RU" sz="2200" b="1" dirty="0" smtClean="0">
              <a:solidFill>
                <a:schemeClr val="bg1"/>
              </a:solidFill>
            </a:endParaRPr>
          </a:p>
          <a:p>
            <a:endParaRPr lang="ru-RU" sz="2800" b="1" dirty="0"/>
          </a:p>
        </p:txBody>
      </p:sp>
    </p:spTree>
    <p:extLst>
      <p:ext uri="{BB962C8B-B14F-4D97-AF65-F5344CB8AC3E}">
        <p14:creationId xmlns:p14="http://schemas.microsoft.com/office/powerpoint/2010/main" val="2268273217"/>
      </p:ext>
    </p:extLst>
  </p:cSld>
  <p:clrMapOvr>
    <a:masterClrMapping/>
  </p:clrMapOvr>
  <p:transition spd="slow">
    <p:push dir="u"/>
  </p:transition>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Изображение 17" descr="CC_Logo_Green.eps"/>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072305" y="145109"/>
            <a:ext cx="515154" cy="340666"/>
          </a:xfrm>
          <a:prstGeom prst="rect">
            <a:avLst/>
          </a:prstGeom>
          <a:noFill/>
          <a:ln>
            <a:noFill/>
          </a:ln>
        </p:spPr>
      </p:pic>
      <p:pic>
        <p:nvPicPr>
          <p:cNvPr id="3" name="Рисунок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507" y="237040"/>
            <a:ext cx="4023361" cy="3648103"/>
          </a:xfrm>
          <a:prstGeom prst="rect">
            <a:avLst/>
          </a:prstGeom>
          <a:ln w="76200">
            <a:solidFill>
              <a:srgbClr val="C00000"/>
            </a:solidFill>
          </a:ln>
        </p:spPr>
      </p:pic>
      <p:pic>
        <p:nvPicPr>
          <p:cNvPr id="5"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690849" y="299370"/>
            <a:ext cx="2381456" cy="23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58524" y="2681365"/>
            <a:ext cx="3352781" cy="738664"/>
          </a:xfrm>
          <a:prstGeom prst="rect">
            <a:avLst/>
          </a:prstGeom>
          <a:noFill/>
        </p:spPr>
        <p:txBody>
          <a:bodyPr wrap="square" rtlCol="0">
            <a:spAutoFit/>
          </a:bodyPr>
          <a:lstStyle/>
          <a:p>
            <a:pPr algn="ctr"/>
            <a:r>
              <a:rPr lang="lt-LT" sz="1400" i="1" dirty="0" smtClean="0">
                <a:solidFill>
                  <a:srgbClr val="C00000"/>
                </a:solidFill>
              </a:rPr>
              <a:t>Esant normaliam mikrobiomo aktyvumui angliavandeniai sudeginami greičiau ir svoris yra kontroliuojamas</a:t>
            </a:r>
            <a:endParaRPr lang="ru-RU" sz="1400" i="1" dirty="0" smtClean="0">
              <a:solidFill>
                <a:srgbClr val="C00000"/>
              </a:solidFill>
            </a:endParaRPr>
          </a:p>
        </p:txBody>
      </p:sp>
      <p:sp>
        <p:nvSpPr>
          <p:cNvPr id="7" name="TextBox 6"/>
          <p:cNvSpPr txBox="1"/>
          <p:nvPr/>
        </p:nvSpPr>
        <p:spPr>
          <a:xfrm>
            <a:off x="6165670" y="1572824"/>
            <a:ext cx="1449976" cy="646331"/>
          </a:xfrm>
          <a:prstGeom prst="rect">
            <a:avLst/>
          </a:prstGeom>
          <a:noFill/>
        </p:spPr>
        <p:txBody>
          <a:bodyPr wrap="square" rtlCol="0">
            <a:spAutoFit/>
          </a:bodyPr>
          <a:lstStyle/>
          <a:p>
            <a:r>
              <a:rPr lang="ru-RU" sz="3600" b="1" dirty="0" smtClean="0">
                <a:solidFill>
                  <a:srgbClr val="C00000"/>
                </a:solidFill>
              </a:rPr>
              <a:t>100 </a:t>
            </a:r>
            <a:r>
              <a:rPr lang="lt-LT" sz="3600" b="1" dirty="0" smtClean="0">
                <a:solidFill>
                  <a:srgbClr val="C00000"/>
                </a:solidFill>
              </a:rPr>
              <a:t>kg</a:t>
            </a:r>
            <a:endParaRPr lang="ru-RU" sz="3600" b="1" dirty="0">
              <a:solidFill>
                <a:srgbClr val="C00000"/>
              </a:solidFill>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213" y="4124076"/>
            <a:ext cx="9242426"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3508" y="4457113"/>
            <a:ext cx="8516984" cy="430887"/>
          </a:xfrm>
          <a:prstGeom prst="rect">
            <a:avLst/>
          </a:prstGeom>
          <a:noFill/>
        </p:spPr>
        <p:txBody>
          <a:bodyPr wrap="square" rtlCol="0">
            <a:spAutoFit/>
          </a:bodyPr>
          <a:lstStyle/>
          <a:p>
            <a:pPr algn="ctr"/>
            <a:r>
              <a:rPr lang="lt-LT" sz="2200" b="1" dirty="0">
                <a:solidFill>
                  <a:schemeClr val="bg1"/>
                </a:solidFill>
              </a:rPr>
              <a:t>Žarnyno veiklos sutrikimai </a:t>
            </a:r>
            <a:r>
              <a:rPr lang="ru-RU" sz="2200" b="1" dirty="0" smtClean="0">
                <a:solidFill>
                  <a:schemeClr val="bg1"/>
                </a:solidFill>
              </a:rPr>
              <a:t>= </a:t>
            </a:r>
            <a:r>
              <a:rPr lang="lt-LT" sz="2200" b="1" dirty="0" smtClean="0">
                <a:solidFill>
                  <a:schemeClr val="bg1"/>
                </a:solidFill>
              </a:rPr>
              <a:t>viršsvoris</a:t>
            </a:r>
            <a:endParaRPr lang="ru-RU" sz="2200" b="1" dirty="0">
              <a:solidFill>
                <a:schemeClr val="bg1"/>
              </a:solidFill>
            </a:endParaRPr>
          </a:p>
        </p:txBody>
      </p:sp>
    </p:spTree>
    <p:extLst>
      <p:ext uri="{BB962C8B-B14F-4D97-AF65-F5344CB8AC3E}">
        <p14:creationId xmlns:p14="http://schemas.microsoft.com/office/powerpoint/2010/main" val="2982152073"/>
      </p:ext>
    </p:extLst>
  </p:cSld>
  <p:clrMapOvr>
    <a:masterClrMapping/>
  </p:clrMapOvr>
  <p:transition spd="slow">
    <p:push dir="u"/>
  </p:transition>
  <p:timing>
    <p:tnLst>
      <p:par>
        <p:cTn id="1" dur="indefinite" restart="never" fill="hold"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57920</TotalTime>
  <Words>3267</Words>
  <Application>Microsoft Office PowerPoint</Application>
  <PresentationFormat>Экран (16:9)</PresentationFormat>
  <Paragraphs>401</Paragraphs>
  <Slides>32</Slides>
  <Notes>32</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32</vt:i4>
      </vt:variant>
    </vt:vector>
  </HeadingPairs>
  <TitlesOfParts>
    <vt:vector size="43" baseType="lpstr">
      <vt:lpstr>Raleway Light</vt:lpstr>
      <vt:lpstr>Symbol</vt:lpstr>
      <vt:lpstr>Raleway Black</vt:lpstr>
      <vt:lpstr>Arial</vt:lpstr>
      <vt:lpstr>Raleway</vt:lpstr>
      <vt:lpstr>Calibri</vt:lpstr>
      <vt:lpstr>Roboto Light</vt:lpstr>
      <vt:lpstr>Calibri Light</vt:lpstr>
      <vt:lpstr>Book Antiqua</vt:lpstr>
      <vt:lpstr>Rajdhani Semibold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Ergun Kayis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Mirije Shefiti</dc:creator>
  <cp:lastModifiedBy>admin</cp:lastModifiedBy>
  <cp:revision>1919</cp:revision>
  <cp:lastPrinted>2015-03-02T20:38:25Z</cp:lastPrinted>
  <dcterms:created xsi:type="dcterms:W3CDTF">2014-07-08T04:55:45Z</dcterms:created>
  <dcterms:modified xsi:type="dcterms:W3CDTF">2018-10-12T14:06:15Z</dcterms:modified>
</cp:coreProperties>
</file>