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279" r:id="rId3"/>
    <p:sldId id="272" r:id="rId4"/>
    <p:sldId id="273" r:id="rId5"/>
    <p:sldId id="260" r:id="rId6"/>
    <p:sldId id="293" r:id="rId7"/>
    <p:sldId id="274" r:id="rId8"/>
    <p:sldId id="282" r:id="rId9"/>
    <p:sldId id="261" r:id="rId10"/>
    <p:sldId id="275" r:id="rId11"/>
    <p:sldId id="289" r:id="rId12"/>
    <p:sldId id="277" r:id="rId13"/>
    <p:sldId id="263" r:id="rId14"/>
    <p:sldId id="278" r:id="rId15"/>
    <p:sldId id="264" r:id="rId16"/>
    <p:sldId id="266" r:id="rId17"/>
    <p:sldId id="292" r:id="rId18"/>
    <p:sldId id="291" r:id="rId19"/>
    <p:sldId id="267" r:id="rId20"/>
    <p:sldId id="283" r:id="rId21"/>
    <p:sldId id="284" r:id="rId22"/>
    <p:sldId id="285" r:id="rId23"/>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400"/>
    <a:srgbClr val="EC9A00"/>
    <a:srgbClr val="DC1F59"/>
    <a:srgbClr val="D02A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3" autoAdjust="0"/>
    <p:restoredTop sz="27939" autoAdjust="0"/>
  </p:normalViewPr>
  <p:slideViewPr>
    <p:cSldViewPr>
      <p:cViewPr varScale="1">
        <p:scale>
          <a:sx n="12" d="100"/>
          <a:sy n="12" d="100"/>
        </p:scale>
        <p:origin x="2190" y="36"/>
      </p:cViewPr>
      <p:guideLst>
        <p:guide orient="horz" pos="2114"/>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F74E35CD-E150-448A-A976-6F9AD32CB476}" type="datetimeFigureOut">
              <a:rPr lang="ru-RU" smtClean="0"/>
              <a:t>29.10.2018</a:t>
            </a:fld>
            <a:endParaRPr lang="ru-RU"/>
          </a:p>
        </p:txBody>
      </p:sp>
      <p:sp>
        <p:nvSpPr>
          <p:cNvPr id="4" name="Нижний колонтитул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128C5043-5724-406A-841B-3887991CC655}" type="slidenum">
              <a:rPr lang="ru-RU" smtClean="0"/>
              <a:t>‹#›</a:t>
            </a:fld>
            <a:endParaRPr lang="ru-RU"/>
          </a:p>
        </p:txBody>
      </p:sp>
    </p:spTree>
    <p:extLst>
      <p:ext uri="{BB962C8B-B14F-4D97-AF65-F5344CB8AC3E}">
        <p14:creationId xmlns:p14="http://schemas.microsoft.com/office/powerpoint/2010/main" val="922825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2E88CB31-862C-4E36-949E-321B33E3D23B}" type="datetimeFigureOut">
              <a:rPr lang="ru-RU" smtClean="0"/>
              <a:t>29.10.2018</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8C4D3A0E-9FFD-4498-9051-1B5CE16836BD}" type="slidenum">
              <a:rPr lang="ru-RU" smtClean="0"/>
              <a:t>‹#›</a:t>
            </a:fld>
            <a:endParaRPr lang="ru-RU"/>
          </a:p>
        </p:txBody>
      </p:sp>
    </p:spTree>
    <p:extLst>
      <p:ext uri="{BB962C8B-B14F-4D97-AF65-F5344CB8AC3E}">
        <p14:creationId xmlns:p14="http://schemas.microsoft.com/office/powerpoint/2010/main" val="146613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dirty="0" smtClean="0"/>
              <a:t>Pasikeitė mitybos pobūdis</a:t>
            </a:r>
            <a:r>
              <a:rPr lang="ru-RU" dirty="0" smtClean="0"/>
              <a:t>. </a:t>
            </a:r>
            <a:r>
              <a:rPr lang="lt-LT" dirty="0" smtClean="0"/>
              <a:t>Nėra laiko gaminti skanaus ir vertingo maisto, valgome skubomis ir sausai.</a:t>
            </a:r>
            <a:r>
              <a:rPr lang="ru-RU" dirty="0" smtClean="0"/>
              <a:t> </a:t>
            </a:r>
            <a:r>
              <a:rPr lang="lt-LT" dirty="0" smtClean="0"/>
              <a:t> Prisiminkime, ką valgėme šiandien?</a:t>
            </a:r>
            <a:r>
              <a:rPr lang="ru-RU" dirty="0" smtClean="0"/>
              <a:t> </a:t>
            </a:r>
          </a:p>
          <a:p>
            <a:r>
              <a:rPr lang="lt-LT" dirty="0" smtClean="0"/>
              <a:t>Mes valgome sotų</a:t>
            </a:r>
            <a:r>
              <a:rPr lang="lt-LT" baseline="0" dirty="0" smtClean="0"/>
              <a:t> maistą</a:t>
            </a:r>
            <a:r>
              <a:rPr lang="ru-RU" dirty="0" smtClean="0"/>
              <a:t> (</a:t>
            </a:r>
            <a:r>
              <a:rPr lang="lt-LT" dirty="0" smtClean="0"/>
              <a:t>mėsainius, Šiuolaikinis gyvenimo būdas neskatina žmogaus aktyvumo ir nepadeda jam siekti </a:t>
            </a:r>
            <a:r>
              <a:rPr lang="lt-LT" baseline="0" dirty="0" smtClean="0"/>
              <a:t>kokybiško ilgaamžiškumo. Kodėl taip yra</a:t>
            </a:r>
            <a:r>
              <a:rPr lang="ru-RU" dirty="0" smtClean="0"/>
              <a:t>? </a:t>
            </a:r>
          </a:p>
          <a:p>
            <a:r>
              <a:rPr lang="ru-RU" dirty="0" smtClean="0"/>
              <a:t>•</a:t>
            </a:r>
            <a:r>
              <a:rPr lang="ru-RU" baseline="0" dirty="0" smtClean="0"/>
              <a:t> </a:t>
            </a:r>
            <a:r>
              <a:rPr lang="lt-LT" baseline="0" dirty="0" smtClean="0"/>
              <a:t>N</a:t>
            </a:r>
            <a:r>
              <a:rPr lang="lt-LT" dirty="0" smtClean="0"/>
              <a:t>epalankūs ekologiniai faktoriai.</a:t>
            </a:r>
            <a:r>
              <a:rPr lang="ru-RU" dirty="0" smtClean="0"/>
              <a:t> </a:t>
            </a:r>
            <a:r>
              <a:rPr lang="lt-LT" dirty="0" smtClean="0"/>
              <a:t>Atmosfera vis labiau teršiama nuodingomis išmetamosiomis dujomis</a:t>
            </a:r>
            <a:r>
              <a:rPr lang="ru-RU" dirty="0" smtClean="0"/>
              <a:t>, </a:t>
            </a:r>
            <a:r>
              <a:rPr lang="lt-LT" dirty="0" smtClean="0"/>
              <a:t>pramonės atliekomis ir t. t. Organizmą nuolat veikia elektromagnetinis spinduliavimas, skleidžiamas daugybės buities prietaisų, telefonų, kompiuterių ir pan.</a:t>
            </a:r>
            <a:r>
              <a:rPr lang="ru-RU" dirty="0" smtClean="0"/>
              <a:t> </a:t>
            </a:r>
          </a:p>
          <a:p>
            <a:r>
              <a:rPr lang="ru-RU" dirty="0" smtClean="0"/>
              <a:t>•</a:t>
            </a:r>
            <a:r>
              <a:rPr lang="ru-RU" baseline="0" dirty="0" smtClean="0"/>
              <a:t> </a:t>
            </a:r>
            <a:r>
              <a:rPr lang="lt-LT" dirty="0" smtClean="0"/>
              <a:t>Pagreitėjęs gyvenimo tempas</a:t>
            </a:r>
            <a:r>
              <a:rPr lang="ru-RU" dirty="0" smtClean="0"/>
              <a:t>. </a:t>
            </a:r>
            <a:r>
              <a:rPr lang="lt-LT" dirty="0" smtClean="0"/>
              <a:t>Mes taupome laiką miego ir kokybiško poilsio sąskaita.</a:t>
            </a:r>
            <a:r>
              <a:rPr lang="ru-RU" dirty="0" smtClean="0"/>
              <a:t> </a:t>
            </a:r>
          </a:p>
          <a:p>
            <a:r>
              <a:rPr lang="ru-RU" dirty="0" smtClean="0"/>
              <a:t>• </a:t>
            </a:r>
            <a:r>
              <a:rPr lang="lt-LT" dirty="0" smtClean="0"/>
              <a:t>Šiuolaikinės visuomenės žmonės esti nuolatinio streso būklės</a:t>
            </a:r>
            <a:r>
              <a:rPr lang="ru-RU" dirty="0" smtClean="0"/>
              <a:t> </a:t>
            </a:r>
            <a:r>
              <a:rPr lang="lt-LT" dirty="0" smtClean="0"/>
              <a:t>(ne</a:t>
            </a:r>
            <a:r>
              <a:rPr lang="lt-LT" baseline="0" dirty="0" smtClean="0"/>
              <a:t> tik darbe, bet net ir transporto priemonėje...)</a:t>
            </a:r>
            <a:r>
              <a:rPr lang="ru-RU" dirty="0" smtClean="0"/>
              <a:t>. </a:t>
            </a:r>
            <a:r>
              <a:rPr lang="lt-LT" dirty="0" smtClean="0"/>
              <a:t>Masinės informacijos priemonės taip pat dažniausiai skleidžia negatyvią informaciją.</a:t>
            </a:r>
            <a:r>
              <a:rPr lang="ru-RU" dirty="0" smtClean="0"/>
              <a:t> </a:t>
            </a:r>
          </a:p>
          <a:p>
            <a:r>
              <a:rPr lang="ru-RU" dirty="0" smtClean="0"/>
              <a:t>•</a:t>
            </a:r>
            <a:r>
              <a:rPr lang="ru-RU" baseline="0" dirty="0" smtClean="0"/>
              <a:t> </a:t>
            </a:r>
            <a:r>
              <a:rPr lang="lt-LT" dirty="0" smtClean="0"/>
              <a:t>Žalingi įpročiai</a:t>
            </a:r>
            <a:r>
              <a:rPr lang="ru-RU" dirty="0" smtClean="0"/>
              <a:t>. </a:t>
            </a:r>
            <a:r>
              <a:rPr lang="lt-LT" dirty="0" smtClean="0"/>
              <a:t>Viena cigaretė „sudegina“</a:t>
            </a:r>
            <a:r>
              <a:rPr lang="ru-RU" dirty="0" smtClean="0"/>
              <a:t> 25</a:t>
            </a:r>
            <a:r>
              <a:rPr lang="lt-LT" dirty="0" smtClean="0"/>
              <a:t>–</a:t>
            </a:r>
            <a:r>
              <a:rPr lang="ru-RU" dirty="0" smtClean="0"/>
              <a:t>30 </a:t>
            </a:r>
            <a:r>
              <a:rPr lang="lt-LT" dirty="0" smtClean="0"/>
              <a:t>mg vitamino C</a:t>
            </a:r>
            <a:r>
              <a:rPr lang="ru-RU" dirty="0" smtClean="0"/>
              <a:t>.</a:t>
            </a:r>
          </a:p>
          <a:p>
            <a:r>
              <a:rPr lang="ru-RU" dirty="0" smtClean="0"/>
              <a:t>•</a:t>
            </a:r>
            <a:r>
              <a:rPr lang="ru-RU" baseline="0" dirty="0" smtClean="0"/>
              <a:t> </a:t>
            </a:r>
            <a:r>
              <a:rPr lang="lt-LT" dirty="0" smtClean="0"/>
              <a:t>Sumažėjęs</a:t>
            </a:r>
            <a:r>
              <a:rPr lang="lt-LT" baseline="0" dirty="0" smtClean="0"/>
              <a:t> fizinis aktyvumas</a:t>
            </a:r>
            <a:r>
              <a:rPr lang="ru-RU" dirty="0" smtClean="0"/>
              <a:t>. </a:t>
            </a:r>
            <a:r>
              <a:rPr lang="lt-LT" dirty="0" smtClean="0"/>
              <a:t>Mūsų gyvenimo būde yra per mažai judėjimo.</a:t>
            </a:r>
            <a:r>
              <a:rPr lang="ru-RU" dirty="0" smtClean="0"/>
              <a:t> </a:t>
            </a:r>
          </a:p>
          <a:p>
            <a:endParaRPr lang="ru-RU" dirty="0" smtClean="0"/>
          </a:p>
          <a:p>
            <a:r>
              <a:rPr lang="lt-LT" dirty="0" smtClean="0"/>
              <a:t>makaronus, bandeles, pyragaičius), manydami, kad valgyti gausiai yra sveika ir naudinga.</a:t>
            </a:r>
            <a:r>
              <a:rPr lang="ru-RU" dirty="0" smtClean="0"/>
              <a:t> </a:t>
            </a:r>
            <a:r>
              <a:rPr lang="lt-LT" dirty="0" smtClean="0"/>
              <a:t>Tačiau tai yra didelė klaida, nes tokio maisto kokybė neatitinka organizmo maistinių medžiagų poreikių.</a:t>
            </a:r>
            <a:r>
              <a:rPr lang="ru-RU" dirty="0" smtClean="0"/>
              <a:t> </a:t>
            </a:r>
          </a:p>
          <a:p>
            <a:r>
              <a:rPr lang="lt-LT" dirty="0" smtClean="0"/>
              <a:t>Į daugelį mūsų vartojamų produktų yra</a:t>
            </a:r>
            <a:r>
              <a:rPr lang="lt-LT" baseline="0" dirty="0" smtClean="0"/>
              <a:t> dedama įvairių konservantų, dažiklių, skonio </a:t>
            </a:r>
            <a:r>
              <a:rPr lang="lt-LT" baseline="0" dirty="0" err="1" smtClean="0"/>
              <a:t>stipriklių</a:t>
            </a:r>
            <a:r>
              <a:rPr lang="lt-LT" baseline="0" dirty="0" smtClean="0"/>
              <a:t>, kurie keičia maisto išvaizdą ir skonį, bet negerina jo kokybės.</a:t>
            </a:r>
            <a:r>
              <a:rPr lang="ru-RU" dirty="0" smtClean="0"/>
              <a:t> </a:t>
            </a:r>
          </a:p>
          <a:p>
            <a:r>
              <a:rPr lang="lt-LT" dirty="0" smtClean="0"/>
              <a:t>Kasdieninis daržovių ir vaisių vartojimas mums vis tiek nepadeda surinkti viso reikalingo vitaminų ir mineralų kiekio, nes jie išauginti dirvožemyje,</a:t>
            </a:r>
            <a:r>
              <a:rPr lang="lt-LT" baseline="0" dirty="0" smtClean="0"/>
              <a:t> kuris yra ne tik skurdus mineralų, bet, kaip ir atmosfera, tampa vis labiau užterštas, derlius nuimamas nesunokęs, o transportavimo metu netenka ir paskutinių vitaminų.</a:t>
            </a:r>
            <a:endParaRPr lang="ru-RU" dirty="0" smtClean="0"/>
          </a:p>
          <a:p>
            <a:r>
              <a:rPr lang="ru-RU" dirty="0" smtClean="0"/>
              <a:t>•	</a:t>
            </a:r>
            <a:r>
              <a:rPr lang="lt-LT" dirty="0" smtClean="0"/>
              <a:t>Be to, </a:t>
            </a:r>
            <a:r>
              <a:rPr lang="lt-LT" dirty="0" err="1" smtClean="0"/>
              <a:t>parduotuviniai</a:t>
            </a:r>
            <a:r>
              <a:rPr lang="lt-LT" dirty="0" smtClean="0"/>
              <a:t> „švieži“ vaisiai, daržovės ir žalumynai dažnai apdirbami chemikalais, kurie prailgina jų saugojimo laiką, tačiau žymiai sumažina vertingų medžiagų kiekį.</a:t>
            </a:r>
            <a:r>
              <a:rPr lang="ru-RU" dirty="0" smtClean="0"/>
              <a:t> </a:t>
            </a:r>
          </a:p>
          <a:p>
            <a:r>
              <a:rPr lang="ru-RU" dirty="0" smtClean="0"/>
              <a:t>•	</a:t>
            </a:r>
            <a:r>
              <a:rPr lang="lt-LT" dirty="0" smtClean="0"/>
              <a:t>Mes dažnai</a:t>
            </a:r>
            <a:r>
              <a:rPr lang="lt-LT" baseline="0" dirty="0" smtClean="0"/>
              <a:t> vartojame valytus ir rafinuotus produktus. O juk daugelis žino, kad naudingos medžiagos kaupiasi kaip tik vaisių žievelėse, grūdų luobelėse ir gemaluose – visur, ką įprastai vadiname maisto atliekomis.</a:t>
            </a:r>
            <a:endParaRPr lang="ru-RU" dirty="0" smtClean="0"/>
          </a:p>
          <a:p>
            <a:r>
              <a:rPr lang="ru-RU" dirty="0" smtClean="0"/>
              <a:t>•	</a:t>
            </a:r>
            <a:r>
              <a:rPr lang="lt-LT" dirty="0" smtClean="0"/>
              <a:t>Daug vertingų medžiagų prarandama maisto produktus termiškai</a:t>
            </a:r>
            <a:r>
              <a:rPr lang="lt-LT" baseline="0" dirty="0" smtClean="0"/>
              <a:t> apdorojant.</a:t>
            </a:r>
          </a:p>
          <a:p>
            <a:r>
              <a:rPr lang="ru-RU" dirty="0" smtClean="0"/>
              <a:t>• 	</a:t>
            </a:r>
            <a:r>
              <a:rPr lang="lt-LT" dirty="0" smtClean="0"/>
              <a:t>Dėl</a:t>
            </a:r>
            <a:r>
              <a:rPr lang="lt-LT" baseline="0" dirty="0" smtClean="0"/>
              <a:t> hormonų, antibiotikų naudojimo mėsos ir paukštienos pramonėje, augimo stimuliatorių – augalininkystėje, mes gauname produktus, kurie ne tik skurdūs naudingų medžiagų, bet dar ir žalingi sveikatai.</a:t>
            </a:r>
            <a:r>
              <a:rPr lang="ru-RU" dirty="0" smtClean="0"/>
              <a: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defRPr/>
            </a:pPr>
            <a:r>
              <a:rPr lang="lt-LT" dirty="0" smtClean="0"/>
              <a:t>Rezultatas</a:t>
            </a:r>
            <a:r>
              <a:rPr lang="lt-LT" baseline="0" dirty="0" smtClean="0"/>
              <a:t> </a:t>
            </a:r>
            <a:r>
              <a:rPr lang="ru-RU" dirty="0" smtClean="0"/>
              <a:t>– </a:t>
            </a:r>
            <a:r>
              <a:rPr lang="lt-LT" dirty="0" smtClean="0"/>
              <a:t>angliavandenių, riebalų, kalorijų perteklius ir ląstelienos, baltymų, beveik visų vitaminų ir daugelio mineralų trūkumas kasdieniniame maiste.</a:t>
            </a:r>
            <a:r>
              <a:rPr lang="ru-RU" dirty="0" smtClean="0"/>
              <a:t> </a:t>
            </a:r>
          </a:p>
          <a:p>
            <a:endParaRPr lang="ru-RU" dirty="0" smtClean="0"/>
          </a:p>
          <a:p>
            <a:r>
              <a:rPr lang="lt-LT" dirty="0" smtClean="0"/>
              <a:t>Mokslininkų tyrimai patvirtina, kad net labai išsivysčiusiose šalyse daugelis žmonių, kurie kelis kartus per dieną valgo daržovių ir vaisių, vis tiek kenčia nuo vitaminų ir mineralų trūkumo. JAV, Vokietijos, Prancūzijos, Didžiosios Britanijos gyventojai kasdien su maisto produktas gauna tik </a:t>
            </a:r>
            <a:r>
              <a:rPr lang="ru-RU" dirty="0" smtClean="0"/>
              <a:t>30</a:t>
            </a:r>
            <a:r>
              <a:rPr lang="lt-LT" dirty="0" smtClean="0"/>
              <a:t> </a:t>
            </a:r>
            <a:r>
              <a:rPr lang="ru-RU" dirty="0" smtClean="0"/>
              <a:t>% </a:t>
            </a:r>
            <a:r>
              <a:rPr lang="lt-LT" dirty="0" smtClean="0"/>
              <a:t>viso organizmui reikalingų medžiagų kiekio.</a:t>
            </a:r>
            <a:endParaRPr lang="ru-RU" dirty="0" smtClean="0"/>
          </a:p>
          <a:p>
            <a:endParaRPr lang="ru-RU" dirty="0" smtClean="0"/>
          </a:p>
        </p:txBody>
      </p:sp>
      <p:sp>
        <p:nvSpPr>
          <p:cNvPr id="4" name="Номер слайда 3"/>
          <p:cNvSpPr>
            <a:spLocks noGrp="1"/>
          </p:cNvSpPr>
          <p:nvPr>
            <p:ph type="sldNum" sz="quarter" idx="10"/>
          </p:nvPr>
        </p:nvSpPr>
        <p:spPr/>
        <p:txBody>
          <a:bodyPr/>
          <a:lstStyle/>
          <a:p>
            <a:fld id="{5D2BA5AC-70D4-437C-875F-1DD8C30E5C6D}" type="slidenum">
              <a:rPr lang="ru-RU" smtClean="0"/>
              <a:t>2</a:t>
            </a:fld>
            <a:endParaRPr lang="ru-RU" dirty="0"/>
          </a:p>
        </p:txBody>
      </p:sp>
    </p:spTree>
    <p:extLst>
      <p:ext uri="{BB962C8B-B14F-4D97-AF65-F5344CB8AC3E}">
        <p14:creationId xmlns:p14="http://schemas.microsoft.com/office/powerpoint/2010/main" val="211247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b="1" i="0" dirty="0" smtClean="0"/>
              <a:t>Peptidinis kolagenas </a:t>
            </a:r>
            <a:r>
              <a:rPr lang="lt-LT" b="1" i="1" dirty="0" err="1" smtClean="0"/>
              <a:t>Verisol</a:t>
            </a:r>
            <a:r>
              <a:rPr lang="ru-RU" b="1" i="1" dirty="0" smtClean="0"/>
              <a:t> </a:t>
            </a:r>
            <a:r>
              <a:rPr lang="lt-LT" dirty="0" smtClean="0"/>
              <a:t>buvo sukurtas tam, kad pagerintų viso pasaulio žmonių gyvenimo kokybę.</a:t>
            </a:r>
            <a:r>
              <a:rPr lang="ru-RU" dirty="0" smtClean="0"/>
              <a:t> </a:t>
            </a:r>
            <a:r>
              <a:rPr lang="lt-LT" dirty="0" smtClean="0"/>
              <a:t>Daugybė mokslinių tyrimų patvirtino, kad jis pagerina funkcinę sąnarių ir kaulų būklę, padeda normalizuoti svorį ir lėtina odos senėjimo</a:t>
            </a:r>
            <a:r>
              <a:rPr lang="lt-LT" baseline="0" dirty="0" smtClean="0"/>
              <a:t> procesus</a:t>
            </a:r>
            <a:r>
              <a:rPr lang="ru-RU" dirty="0" smtClean="0"/>
              <a:t>. </a:t>
            </a:r>
          </a:p>
          <a:p>
            <a:endParaRPr lang="ru-RU" dirty="0" smtClean="0"/>
          </a:p>
          <a:p>
            <a:r>
              <a:rPr lang="lt-LT" sz="1200" b="1" kern="1200" dirty="0" smtClean="0">
                <a:solidFill>
                  <a:schemeClr val="tx1"/>
                </a:solidFill>
                <a:effectLst/>
                <a:latin typeface="+mn-lt"/>
                <a:ea typeface="+mn-ea"/>
                <a:cs typeface="+mn-cs"/>
              </a:rPr>
              <a:t>Hidrolizuotas</a:t>
            </a:r>
            <a:r>
              <a:rPr lang="ru-RU" sz="1200" b="1" kern="1200" dirty="0" smtClean="0">
                <a:solidFill>
                  <a:schemeClr val="tx1"/>
                </a:solidFill>
                <a:effectLst/>
                <a:latin typeface="+mn-lt"/>
                <a:ea typeface="+mn-ea"/>
                <a:cs typeface="+mn-cs"/>
              </a:rPr>
              <a:t> </a:t>
            </a:r>
            <a:r>
              <a:rPr lang="lt-LT" b="1" i="0" dirty="0" smtClean="0"/>
              <a:t>kolagenas </a:t>
            </a:r>
            <a:r>
              <a:rPr lang="lt-LT" b="1" i="1" dirty="0" err="1" smtClean="0"/>
              <a:t>Verisol</a:t>
            </a:r>
            <a:r>
              <a:rPr lang="ru-RU" b="1" i="1" dirty="0" smtClean="0"/>
              <a:t> </a:t>
            </a:r>
            <a:r>
              <a:rPr lang="ru-RU" sz="1200" b="1"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tai efektyvi kolageno forma, sudaryta</a:t>
            </a:r>
            <a:r>
              <a:rPr lang="lt-LT" sz="1200" kern="1200" baseline="0" dirty="0" smtClean="0">
                <a:solidFill>
                  <a:schemeClr val="tx1"/>
                </a:solidFill>
                <a:effectLst/>
                <a:latin typeface="+mn-lt"/>
                <a:ea typeface="+mn-ea"/>
                <a:cs typeface="+mn-cs"/>
              </a:rPr>
              <a:t> iš trijų aminorūgščių</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lizino, </a:t>
            </a:r>
            <a:r>
              <a:rPr lang="lt-LT" sz="1200" kern="1200" dirty="0" err="1" smtClean="0">
                <a:solidFill>
                  <a:schemeClr val="tx1"/>
                </a:solidFill>
                <a:effectLst/>
                <a:latin typeface="+mn-lt"/>
                <a:ea typeface="+mn-ea"/>
                <a:cs typeface="+mn-cs"/>
              </a:rPr>
              <a:t>prolino</a:t>
            </a:r>
            <a:r>
              <a:rPr lang="lt-LT" sz="1200" kern="1200" dirty="0" smtClean="0">
                <a:solidFill>
                  <a:schemeClr val="tx1"/>
                </a:solidFill>
                <a:effectLst/>
                <a:latin typeface="+mn-lt"/>
                <a:ea typeface="+mn-ea"/>
                <a:cs typeface="+mn-cs"/>
              </a:rPr>
              <a:t> ir </a:t>
            </a:r>
            <a:r>
              <a:rPr lang="lt-LT" sz="1200" kern="1200" dirty="0" err="1" smtClean="0">
                <a:solidFill>
                  <a:schemeClr val="tx1"/>
                </a:solidFill>
                <a:effectLst/>
                <a:latin typeface="+mn-lt"/>
                <a:ea typeface="+mn-ea"/>
                <a:cs typeface="+mn-cs"/>
              </a:rPr>
              <a:t>hidroksiprolino</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Tai mažo molekulinio svorio kolagenas,</a:t>
            </a:r>
            <a:r>
              <a:rPr lang="lt-LT" sz="1200" kern="1200" baseline="0" dirty="0" smtClean="0">
                <a:solidFill>
                  <a:schemeClr val="tx1"/>
                </a:solidFill>
                <a:effectLst/>
                <a:latin typeface="+mn-lt"/>
                <a:ea typeface="+mn-ea"/>
                <a:cs typeface="+mn-cs"/>
              </a:rPr>
              <a:t> todėl jo peptidai greitai ir lengvai įsisavinami ir greitai pradeda aktyviai veikti.</a:t>
            </a:r>
            <a:r>
              <a:rPr lang="ru-RU" sz="1200" kern="1200" dirty="0" smtClean="0">
                <a:solidFill>
                  <a:schemeClr val="tx1"/>
                </a:solidFill>
                <a:effectLst/>
                <a:latin typeface="+mn-lt"/>
                <a:ea typeface="+mn-ea"/>
                <a:cs typeface="+mn-cs"/>
              </a:rPr>
              <a:t> </a:t>
            </a:r>
          </a:p>
          <a:p>
            <a:r>
              <a:rPr lang="lt-LT" sz="1200" kern="1200" dirty="0" smtClean="0">
                <a:solidFill>
                  <a:schemeClr val="tx1"/>
                </a:solidFill>
                <a:effectLst/>
                <a:latin typeface="+mn-lt"/>
                <a:ea typeface="+mn-ea"/>
                <a:cs typeface="+mn-cs"/>
              </a:rPr>
              <a:t>Ypatingas</a:t>
            </a:r>
            <a:r>
              <a:rPr lang="lt-LT" sz="1200" kern="1200" baseline="0" dirty="0" smtClean="0">
                <a:solidFill>
                  <a:schemeClr val="tx1"/>
                </a:solidFill>
                <a:effectLst/>
                <a:latin typeface="+mn-lt"/>
                <a:ea typeface="+mn-ea"/>
                <a:cs typeface="+mn-cs"/>
              </a:rPr>
              <a:t> vaidmuo tenka lizinui. Ši aminorūgštis reikalinga kolageno – pagrindinio baltymo, reikalingo raumenų, kremzlių, raiščių ir odos jungiamųjų audinių susidarymui, taip pat padeda greitai atsistatyti raumeniniams audiniams, būtina kitų naudingų aminorūgščių įsisavinimui.</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Lizinas labai svarbus normaliai širdies raumens veiklai</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kas taip pat svarbu sportininkams ir aktyviai gyvenantiems žmonėms.</a:t>
            </a:r>
            <a:r>
              <a:rPr lang="ru-RU" sz="1200" kern="1200" dirty="0" smtClean="0">
                <a:solidFill>
                  <a:schemeClr val="tx1"/>
                </a:solidFill>
                <a:effectLst/>
                <a:latin typeface="+mn-lt"/>
                <a:ea typeface="+mn-ea"/>
                <a:cs typeface="+mn-cs"/>
              </a:rPr>
              <a:t> </a:t>
            </a:r>
          </a:p>
          <a:p>
            <a:r>
              <a:rPr lang="lt-LT" sz="1200" kern="1200" dirty="0" smtClean="0">
                <a:solidFill>
                  <a:schemeClr val="tx1"/>
                </a:solidFill>
                <a:effectLst/>
                <a:latin typeface="+mn-lt"/>
                <a:ea typeface="+mn-ea"/>
                <a:cs typeface="+mn-cs"/>
              </a:rPr>
              <a:t>Trūkstant lizino, sutrinka visa baltymų apykaita.</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Pavyzdžiui, sportininkams, ypač ilgų distancijų bėgikams, lizino deficitas gali sukelti lėtinį sausgyslių uždegimą ir raumenų išsekimą.</a:t>
            </a:r>
            <a:r>
              <a:rPr lang="ru-RU" sz="1200" kern="1200" dirty="0" smtClean="0">
                <a:solidFill>
                  <a:schemeClr val="tx1"/>
                </a:solidFill>
                <a:effectLst/>
                <a:latin typeface="+mn-lt"/>
                <a:ea typeface="+mn-ea"/>
                <a:cs typeface="+mn-cs"/>
              </a:rPr>
              <a:t> </a:t>
            </a:r>
          </a:p>
          <a:p>
            <a:r>
              <a:rPr lang="lt-LT" sz="1200" kern="1200" dirty="0" smtClean="0">
                <a:solidFill>
                  <a:schemeClr val="tx1"/>
                </a:solidFill>
                <a:effectLst/>
                <a:latin typeface="+mn-lt"/>
                <a:ea typeface="+mn-ea"/>
                <a:cs typeface="+mn-cs"/>
              </a:rPr>
              <a:t>Šis</a:t>
            </a:r>
            <a:r>
              <a:rPr lang="lt-LT" sz="1200" kern="1200" baseline="0" dirty="0" smtClean="0">
                <a:solidFill>
                  <a:schemeClr val="tx1"/>
                </a:solidFill>
                <a:effectLst/>
                <a:latin typeface="+mn-lt"/>
                <a:ea typeface="+mn-ea"/>
                <a:cs typeface="+mn-cs"/>
              </a:rPr>
              <a:t> kolagenas puikiai dera su kitais komponentais ir yra lengvai įsisavinamas. Neturi riebalų, angliavandenių,</a:t>
            </a:r>
            <a:r>
              <a:rPr lang="ru-RU"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gliuteno</a:t>
            </a:r>
            <a:r>
              <a:rPr lang="ru-RU"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purinų</a:t>
            </a:r>
            <a:r>
              <a:rPr lang="lt-LT" sz="1200" kern="1200" dirty="0" smtClean="0">
                <a:solidFill>
                  <a:schemeClr val="tx1"/>
                </a:solidFill>
                <a:effectLst/>
                <a:latin typeface="+mn-lt"/>
                <a:ea typeface="+mn-ea"/>
                <a:cs typeface="+mn-cs"/>
              </a:rPr>
              <a:t> ir cholesterolio, yra </a:t>
            </a:r>
            <a:r>
              <a:rPr lang="lt-LT" sz="1200" kern="1200" dirty="0" err="1" smtClean="0">
                <a:solidFill>
                  <a:schemeClr val="tx1"/>
                </a:solidFill>
                <a:effectLst/>
                <a:latin typeface="+mn-lt"/>
                <a:ea typeface="+mn-ea"/>
                <a:cs typeface="+mn-cs"/>
              </a:rPr>
              <a:t>hipoalerginis</a:t>
            </a:r>
            <a:r>
              <a:rPr lang="lt-LT" sz="1200" kern="1200" baseline="0" dirty="0" smtClean="0">
                <a:solidFill>
                  <a:schemeClr val="tx1"/>
                </a:solidFill>
                <a:effectLst/>
                <a:latin typeface="+mn-lt"/>
                <a:ea typeface="+mn-ea"/>
                <a:cs typeface="+mn-cs"/>
              </a:rPr>
              <a:t> produktas.</a:t>
            </a:r>
            <a:r>
              <a:rPr lang="ru-RU" sz="1200" kern="1200" dirty="0" smtClean="0">
                <a:solidFill>
                  <a:schemeClr val="tx1"/>
                </a:solidFill>
                <a:effectLst/>
                <a:latin typeface="+mn-lt"/>
                <a:ea typeface="+mn-ea"/>
                <a:cs typeface="+mn-cs"/>
              </a:rPr>
              <a:t> </a:t>
            </a:r>
          </a:p>
          <a:p>
            <a:r>
              <a:rPr lang="lt-LT" sz="1200" kern="1200" dirty="0" smtClean="0">
                <a:solidFill>
                  <a:schemeClr val="tx1"/>
                </a:solidFill>
                <a:effectLst/>
                <a:latin typeface="+mn-lt"/>
                <a:ea typeface="+mn-ea"/>
                <a:cs typeface="+mn-cs"/>
              </a:rPr>
              <a:t>Kolageno peptidai labai svarbūs palaikant kremzlių, sąnarių,</a:t>
            </a:r>
            <a:r>
              <a:rPr lang="lt-LT" sz="1200" kern="1200" baseline="0" dirty="0" smtClean="0">
                <a:solidFill>
                  <a:schemeClr val="tx1"/>
                </a:solidFill>
                <a:effectLst/>
                <a:latin typeface="+mn-lt"/>
                <a:ea typeface="+mn-ea"/>
                <a:cs typeface="+mn-cs"/>
              </a:rPr>
              <a:t> odos jungiamojo audinio elastingumą ir tvirtumą.</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Jie puikiai maitina odą, dėl ko padidėja jos </a:t>
            </a:r>
            <a:r>
              <a:rPr lang="lt-LT" sz="1200" kern="1200" dirty="0" err="1" smtClean="0">
                <a:solidFill>
                  <a:schemeClr val="tx1"/>
                </a:solidFill>
                <a:effectLst/>
                <a:latin typeface="+mn-lt"/>
                <a:ea typeface="+mn-ea"/>
                <a:cs typeface="+mn-cs"/>
              </a:rPr>
              <a:t>turgoras</a:t>
            </a:r>
            <a:r>
              <a:rPr lang="lt-LT" sz="1200" kern="1200" dirty="0" smtClean="0">
                <a:solidFill>
                  <a:schemeClr val="tx1"/>
                </a:solidFill>
                <a:effectLst/>
                <a:latin typeface="+mn-lt"/>
                <a:ea typeface="+mn-ea"/>
                <a:cs typeface="+mn-cs"/>
              </a:rPr>
              <a:t> ir stangrumas, lėtėja ankstyvo senėjimo procesai.</a:t>
            </a:r>
            <a:r>
              <a:rPr lang="ru-RU" sz="1200" kern="1200" dirty="0" smtClean="0">
                <a:solidFill>
                  <a:schemeClr val="tx1"/>
                </a:solidFill>
                <a:effectLst/>
                <a:latin typeface="+mn-lt"/>
                <a:ea typeface="+mn-ea"/>
                <a:cs typeface="+mn-cs"/>
              </a:rPr>
              <a:t> </a:t>
            </a:r>
          </a:p>
          <a:p>
            <a:r>
              <a:rPr lang="lt-LT" sz="1200" kern="1200" dirty="0" smtClean="0">
                <a:solidFill>
                  <a:schemeClr val="tx1"/>
                </a:solidFill>
                <a:effectLst/>
                <a:latin typeface="+mn-lt"/>
                <a:ea typeface="+mn-ea"/>
                <a:cs typeface="+mn-cs"/>
              </a:rPr>
              <a:t>Kartu</a:t>
            </a:r>
            <a:r>
              <a:rPr lang="lt-LT" sz="1200" kern="1200" baseline="0" dirty="0" smtClean="0">
                <a:solidFill>
                  <a:schemeClr val="tx1"/>
                </a:solidFill>
                <a:effectLst/>
                <a:latin typeface="+mn-lt"/>
                <a:ea typeface="+mn-ea"/>
                <a:cs typeface="+mn-cs"/>
              </a:rPr>
              <a:t> su kolageno </a:t>
            </a:r>
            <a:r>
              <a:rPr lang="lt-LT" sz="1200" kern="1200" baseline="0" dirty="0" err="1" smtClean="0">
                <a:solidFill>
                  <a:schemeClr val="tx1"/>
                </a:solidFill>
                <a:effectLst/>
                <a:latin typeface="+mn-lt"/>
                <a:ea typeface="+mn-ea"/>
                <a:cs typeface="+mn-cs"/>
              </a:rPr>
              <a:t>hidrolizatu</a:t>
            </a:r>
            <a:r>
              <a:rPr lang="lt-LT" sz="1200" kern="1200" baseline="0" dirty="0" smtClean="0">
                <a:solidFill>
                  <a:schemeClr val="tx1"/>
                </a:solidFill>
                <a:effectLst/>
                <a:latin typeface="+mn-lt"/>
                <a:ea typeface="+mn-ea"/>
                <a:cs typeface="+mn-cs"/>
              </a:rPr>
              <a:t> veikia vitaminas C. Šis vitaminas-antioksidantas dalyvauja savojo kolageno sintezėje, o tai reiškia, kad jis reikalingas saugant odą, raumenis ir raiščius nuo laisvųjų radikalų ir palaiko odos elastingumą.</a:t>
            </a:r>
            <a:r>
              <a:rPr lang="ru-RU" sz="1200" kern="1200" dirty="0" smtClean="0">
                <a:solidFill>
                  <a:schemeClr val="tx1"/>
                </a:solidFill>
                <a:effectLst/>
                <a:latin typeface="+mn-lt"/>
                <a:ea typeface="+mn-ea"/>
                <a:cs typeface="+mn-cs"/>
              </a:rPr>
              <a:t> </a:t>
            </a:r>
          </a:p>
          <a:p>
            <a:endParaRPr lang="ru-RU" dirty="0" smtClean="0"/>
          </a:p>
          <a:p>
            <a:r>
              <a:rPr lang="lt-LT" dirty="0" smtClean="0"/>
              <a:t>Kolagenas </a:t>
            </a:r>
            <a:r>
              <a:rPr lang="lt-LT" i="1" dirty="0" err="1" smtClean="0"/>
              <a:t>Verisol</a:t>
            </a:r>
            <a:r>
              <a:rPr lang="lt-LT" dirty="0" smtClean="0"/>
              <a:t> puikiai dera su kitais komponentais, lengvai įsisavinamas ir turi aukštą </a:t>
            </a:r>
            <a:r>
              <a:rPr lang="lt-LT" dirty="0" err="1" smtClean="0"/>
              <a:t>bioprieinamumo</a:t>
            </a:r>
            <a:r>
              <a:rPr lang="lt-LT" dirty="0" smtClean="0"/>
              <a:t> laipsnį.</a:t>
            </a:r>
            <a:r>
              <a:rPr lang="ru-RU" dirty="0" smtClean="0"/>
              <a:t> </a:t>
            </a:r>
          </a:p>
          <a:p>
            <a:r>
              <a:rPr lang="lt-LT" dirty="0" smtClean="0"/>
              <a:t>Veikdami iš vidaus, </a:t>
            </a:r>
            <a:r>
              <a:rPr lang="lt-LT" i="1" dirty="0" err="1" smtClean="0"/>
              <a:t>Verisolio</a:t>
            </a:r>
            <a:r>
              <a:rPr lang="lt-LT" i="1" dirty="0" smtClean="0"/>
              <a:t> </a:t>
            </a:r>
            <a:r>
              <a:rPr lang="lt-LT" i="0" dirty="0" smtClean="0"/>
              <a:t>peptidai daro </a:t>
            </a:r>
            <a:r>
              <a:rPr lang="lt-LT" dirty="0" smtClean="0"/>
              <a:t>tiesioginę</a:t>
            </a:r>
            <a:r>
              <a:rPr lang="lt-LT" baseline="0" dirty="0" smtClean="0"/>
              <a:t> įtaką kolageno apykaitai odoje, padeda palaikyti jos drėgnumą, stangrumą ir elastingumą, lėtina raukšlių susidarymo procesą.</a:t>
            </a:r>
            <a:r>
              <a:rPr lang="ru-RU" dirty="0" smtClean="0"/>
              <a:t> </a:t>
            </a:r>
          </a:p>
          <a:p>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11</a:t>
            </a:fld>
            <a:endParaRPr lang="ru-RU"/>
          </a:p>
        </p:txBody>
      </p:sp>
    </p:spTree>
    <p:extLst>
      <p:ext uri="{BB962C8B-B14F-4D97-AF65-F5344CB8AC3E}">
        <p14:creationId xmlns:p14="http://schemas.microsoft.com/office/powerpoint/2010/main" val="706587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dirty="0" smtClean="0"/>
              <a:t>Amžinos jaunystės ingredientas</a:t>
            </a:r>
            <a:endParaRPr lang="ru-RU" dirty="0" smtClean="0"/>
          </a:p>
          <a:p>
            <a:endParaRPr lang="ru-RU" dirty="0" smtClean="0"/>
          </a:p>
          <a:p>
            <a:r>
              <a:rPr lang="lt-LT" dirty="0" smtClean="0"/>
              <a:t>Kolagenas</a:t>
            </a:r>
            <a:r>
              <a:rPr lang="ru-RU" dirty="0" smtClean="0"/>
              <a:t> – </a:t>
            </a:r>
            <a:r>
              <a:rPr lang="lt-LT" dirty="0" smtClean="0"/>
              <a:t>tai pagrindinis</a:t>
            </a:r>
            <a:r>
              <a:rPr lang="lt-LT" baseline="0" dirty="0" smtClean="0"/>
              <a:t> jungiamųjų audinių, iš kurių sudaryti mūsų oda, plaukai, nagai, kremzlės,</a:t>
            </a:r>
            <a:r>
              <a:rPr lang="ru-RU" dirty="0" smtClean="0"/>
              <a:t> </a:t>
            </a:r>
            <a:r>
              <a:rPr lang="lt-LT" dirty="0" smtClean="0"/>
              <a:t>baltymas </a:t>
            </a:r>
            <a:r>
              <a:rPr lang="ru-RU" dirty="0" smtClean="0"/>
              <a:t>(80 %)</a:t>
            </a:r>
            <a:r>
              <a:rPr lang="lt-LT" dirty="0" smtClean="0"/>
              <a:t>. </a:t>
            </a:r>
            <a:r>
              <a:rPr lang="ru-RU" dirty="0" smtClean="0"/>
              <a:t>40 % </a:t>
            </a:r>
            <a:r>
              <a:rPr lang="lt-LT" dirty="0" smtClean="0"/>
              <a:t>kolageno yra odoje</a:t>
            </a:r>
            <a:r>
              <a:rPr lang="ru-RU" dirty="0" smtClean="0"/>
              <a:t>, </a:t>
            </a:r>
            <a:r>
              <a:rPr lang="lt-LT" dirty="0" smtClean="0"/>
              <a:t>jis palaiko ją stangrią</a:t>
            </a:r>
            <a:r>
              <a:rPr lang="lt-LT" baseline="0" dirty="0" smtClean="0"/>
              <a:t> ir elastingą.</a:t>
            </a:r>
            <a:r>
              <a:rPr lang="ru-RU" dirty="0" smtClean="0"/>
              <a:t> </a:t>
            </a:r>
            <a:r>
              <a:rPr lang="lt-LT" dirty="0" smtClean="0"/>
              <a:t>Su amžiumi kolageno sintezė organizme mažėja</a:t>
            </a:r>
            <a:r>
              <a:rPr lang="ru-RU" dirty="0" smtClean="0"/>
              <a:t>, </a:t>
            </a:r>
            <a:r>
              <a:rPr lang="lt-LT" dirty="0" smtClean="0"/>
              <a:t>ir tada plaukai ir nagai plonėja, sąnariai ir kremzlės pradeda irti.</a:t>
            </a:r>
            <a:r>
              <a:rPr lang="ru-RU" dirty="0" smtClean="0"/>
              <a:t> </a:t>
            </a:r>
            <a:r>
              <a:rPr lang="lt-LT" dirty="0" smtClean="0"/>
              <a:t>Oda tampa sausa, blanki ir sudribusi,</a:t>
            </a:r>
            <a:r>
              <a:rPr lang="lt-LT" baseline="0" dirty="0" smtClean="0"/>
              <a:t> atsiranda raukšlės. Todėl palaikyti pakankamą  kolageno kiekį organizme yra labai svarbu </a:t>
            </a:r>
            <a:r>
              <a:rPr lang="lt-LT" dirty="0" smtClean="0"/>
              <a:t>sveikatai ir grožiui</a:t>
            </a:r>
            <a:r>
              <a:rPr lang="ru-RU" dirty="0" smtClean="0"/>
              <a:t>. </a:t>
            </a:r>
          </a:p>
          <a:p>
            <a:r>
              <a:rPr lang="ru-RU" dirty="0" smtClean="0"/>
              <a:t> </a:t>
            </a:r>
          </a:p>
          <a:p>
            <a:r>
              <a:rPr lang="lt-LT" dirty="0" smtClean="0"/>
              <a:t>Kolagenas</a:t>
            </a:r>
            <a:r>
              <a:rPr lang="ru-RU" dirty="0" smtClean="0"/>
              <a:t> – </a:t>
            </a:r>
            <a:r>
              <a:rPr lang="lt-LT" dirty="0" smtClean="0"/>
              <a:t>tai kaip tik tas komponentas, kuris ypatingai reikalingas nusilpusiems raumenims, kremzlėms, sąnariams ir odai, kad jie galėtų atsistatyti iki sveikos būklės. Kokteiliuose </a:t>
            </a:r>
            <a:r>
              <a:rPr lang="lt-LT" i="1" dirty="0" err="1" smtClean="0"/>
              <a:t>Beauty</a:t>
            </a:r>
            <a:r>
              <a:rPr lang="lt-LT" i="1" dirty="0" smtClean="0"/>
              <a:t> </a:t>
            </a:r>
            <a:r>
              <a:rPr lang="lt-LT" i="1" dirty="0" err="1" smtClean="0"/>
              <a:t>Shake</a:t>
            </a:r>
            <a:r>
              <a:rPr lang="lt-LT" i="1" dirty="0" smtClean="0"/>
              <a:t> </a:t>
            </a:r>
            <a:r>
              <a:rPr lang="lt-LT" dirty="0" smtClean="0"/>
              <a:t>naudojamas gyvulinis (karvių) kolagenas.</a:t>
            </a:r>
            <a:endParaRPr lang="ru-RU" dirty="0" smtClean="0"/>
          </a:p>
          <a:p>
            <a:endParaRPr lang="ru-RU" dirty="0" smtClean="0"/>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12</a:t>
            </a:fld>
            <a:endParaRPr lang="ru-RU"/>
          </a:p>
        </p:txBody>
      </p:sp>
    </p:spTree>
    <p:extLst>
      <p:ext uri="{BB962C8B-B14F-4D97-AF65-F5344CB8AC3E}">
        <p14:creationId xmlns:p14="http://schemas.microsoft.com/office/powerpoint/2010/main" val="3556503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dirty="0" smtClean="0"/>
              <a:t>Mūsų</a:t>
            </a:r>
            <a:r>
              <a:rPr lang="lt-LT" baseline="0" dirty="0" smtClean="0"/>
              <a:t> kokteiliai iš tiesų yra natūralaus skonio</a:t>
            </a:r>
            <a:r>
              <a:rPr lang="ru-RU" dirty="0" smtClean="0"/>
              <a:t>!</a:t>
            </a:r>
          </a:p>
          <a:p>
            <a:r>
              <a:rPr lang="lt-LT" dirty="0" smtClean="0"/>
              <a:t>Daugiau kaip </a:t>
            </a:r>
            <a:r>
              <a:rPr lang="ru-RU" baseline="0" dirty="0" smtClean="0"/>
              <a:t>1,5 </a:t>
            </a:r>
            <a:r>
              <a:rPr lang="lt-LT" baseline="0" dirty="0" smtClean="0"/>
              <a:t>metų buvo vykdomi tyrimai ir mes pasiekėme unikalios purios kokteilių struktūros ir tikro natūralaus skonio</a:t>
            </a:r>
            <a:r>
              <a:rPr lang="ru-RU" baseline="0" dirty="0" smtClean="0"/>
              <a:t>.</a:t>
            </a:r>
          </a:p>
          <a:p>
            <a:r>
              <a:rPr lang="ru-RU" baseline="0" dirty="0" smtClean="0"/>
              <a:t>3 </a:t>
            </a:r>
            <a:r>
              <a:rPr lang="lt-LT" baseline="0" dirty="0" smtClean="0"/>
              <a:t>patys pasaulyje populiariausi ir mėgstamiausi skoniai</a:t>
            </a:r>
            <a:r>
              <a:rPr lang="ru-RU" baseline="0" dirty="0" smtClean="0"/>
              <a:t>: </a:t>
            </a:r>
          </a:p>
          <a:p>
            <a:r>
              <a:rPr lang="ru-RU" baseline="0" dirty="0" smtClean="0"/>
              <a:t>•</a:t>
            </a:r>
            <a:r>
              <a:rPr lang="en-US" baseline="0" dirty="0" smtClean="0"/>
              <a:t> </a:t>
            </a:r>
            <a:r>
              <a:rPr lang="lt-LT" baseline="0" dirty="0" smtClean="0"/>
              <a:t>Vanilė</a:t>
            </a:r>
            <a:r>
              <a:rPr lang="en-US" baseline="0" dirty="0" smtClean="0"/>
              <a:t> (</a:t>
            </a:r>
            <a:r>
              <a:rPr lang="lt-LT" baseline="0" dirty="0" smtClean="0"/>
              <a:t>lengvai patirpusių ledų skonis </a:t>
            </a:r>
            <a:r>
              <a:rPr lang="ru-RU" baseline="0" dirty="0" smtClean="0"/>
              <a:t>– </a:t>
            </a:r>
            <a:r>
              <a:rPr lang="lt-LT" baseline="0" dirty="0" smtClean="0"/>
              <a:t>subtilus ir šiek tiek aštrokas</a:t>
            </a:r>
            <a:r>
              <a:rPr lang="ru-RU" baseline="0" dirty="0" smtClean="0"/>
              <a:t> – </a:t>
            </a:r>
            <a:r>
              <a:rPr lang="lt-LT" baseline="0" dirty="0" smtClean="0"/>
              <a:t>mažai kas liks jam abejingas</a:t>
            </a:r>
            <a:r>
              <a:rPr lang="en-US" baseline="0" dirty="0" smtClean="0"/>
              <a:t>)</a:t>
            </a:r>
            <a:endParaRPr lang="ru-RU" baseline="0" dirty="0" smtClean="0"/>
          </a:p>
          <a:p>
            <a:r>
              <a:rPr lang="ru-RU" baseline="0" dirty="0" smtClean="0"/>
              <a:t>•</a:t>
            </a:r>
            <a:r>
              <a:rPr lang="en-US" baseline="0" dirty="0" smtClean="0"/>
              <a:t> </a:t>
            </a:r>
            <a:r>
              <a:rPr lang="lt-LT" baseline="0" dirty="0" smtClean="0"/>
              <a:t>Avietės</a:t>
            </a:r>
            <a:r>
              <a:rPr lang="ru-RU" baseline="0" dirty="0" smtClean="0"/>
              <a:t> </a:t>
            </a:r>
            <a:r>
              <a:rPr lang="en-US" baseline="0" dirty="0" smtClean="0"/>
              <a:t>(</a:t>
            </a:r>
            <a:r>
              <a:rPr lang="lt-LT" baseline="0" dirty="0" smtClean="0"/>
              <a:t>švelnus aviečių skonis su charakteringa rūgštele patiks bet kokio amžiaus saldumynų mėgėjui</a:t>
            </a:r>
            <a:r>
              <a:rPr lang="en-US" baseline="0" dirty="0" smtClean="0"/>
              <a:t>)</a:t>
            </a:r>
            <a:r>
              <a:rPr lang="ru-RU" baseline="0" dirty="0" smtClean="0"/>
              <a:t> </a:t>
            </a:r>
          </a:p>
          <a:p>
            <a:r>
              <a:rPr lang="ru-RU" baseline="0" dirty="0" smtClean="0"/>
              <a:t>•</a:t>
            </a:r>
            <a:r>
              <a:rPr lang="en-US" baseline="0" dirty="0" smtClean="0"/>
              <a:t> </a:t>
            </a:r>
            <a:r>
              <a:rPr lang="lt-LT" baseline="0" dirty="0" smtClean="0"/>
              <a:t>Šokoladas</a:t>
            </a:r>
            <a:r>
              <a:rPr lang="en-US" baseline="0" dirty="0" smtClean="0"/>
              <a:t> (</a:t>
            </a:r>
            <a:r>
              <a:rPr lang="lt-LT" baseline="0" dirty="0" smtClean="0"/>
              <a:t>minkštas ir nuo vaikystės pažįstamas šokolado skonis su vanilinių ledų skonio gaidele padaro šį kokteilį idealiu lengvu desertu</a:t>
            </a:r>
            <a:r>
              <a:rPr lang="en-US" baseline="0" dirty="0" smtClean="0"/>
              <a:t>)</a:t>
            </a:r>
            <a:endParaRPr lang="ru-RU" baseline="0" dirty="0" smtClean="0"/>
          </a:p>
          <a:p>
            <a:endParaRPr lang="ru-RU" baseline="0" dirty="0" smtClean="0"/>
          </a:p>
          <a:p>
            <a:r>
              <a:rPr lang="lt-LT" baseline="0" dirty="0" smtClean="0"/>
              <a:t>Ir nuostabus saldumas be žalos figūrai</a:t>
            </a:r>
            <a:r>
              <a:rPr lang="ru-RU" baseline="0" dirty="0" smtClean="0"/>
              <a:t>!</a:t>
            </a:r>
          </a:p>
          <a:p>
            <a:endParaRPr lang="ru-RU" baseline="0" dirty="0" smtClean="0"/>
          </a:p>
          <a:p>
            <a:r>
              <a:rPr lang="lt-LT" baseline="0" dirty="0" smtClean="0"/>
              <a:t>Mes sugebėjome sukurti skanų ir naudingą desertą, kuris gali pakeisti vieną pilnavertį valgymą per dieną</a:t>
            </a:r>
            <a:r>
              <a:rPr lang="ru-RU" baseline="0" dirty="0" smtClean="0"/>
              <a:t>! </a:t>
            </a:r>
            <a:r>
              <a:rPr lang="lt-LT" baseline="0" dirty="0" smtClean="0"/>
              <a:t>Čia ir yra jo unikalumas</a:t>
            </a:r>
            <a:r>
              <a:rPr lang="ru-RU" baseline="0" dirty="0" smtClean="0"/>
              <a:t>.</a:t>
            </a:r>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13</a:t>
            </a:fld>
            <a:endParaRPr lang="ru-RU"/>
          </a:p>
        </p:txBody>
      </p:sp>
    </p:spTree>
    <p:extLst>
      <p:ext uri="{BB962C8B-B14F-4D97-AF65-F5344CB8AC3E}">
        <p14:creationId xmlns:p14="http://schemas.microsoft.com/office/powerpoint/2010/main" val="844196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lt-LT" dirty="0" smtClean="0"/>
              <a:t>Jeigu jūs ribojate cukraus</a:t>
            </a:r>
            <a:r>
              <a:rPr lang="lt-LT" baseline="0" dirty="0" smtClean="0"/>
              <a:t> turinčių produktų vartojimą, tai nereiškia, kad jums reikia užmiršti apie saldumynus.</a:t>
            </a:r>
            <a:r>
              <a:rPr lang="ru-RU" baseline="0" dirty="0" smtClean="0"/>
              <a:t> </a:t>
            </a:r>
            <a:r>
              <a:rPr lang="lt-LT" dirty="0" smtClean="0"/>
              <a:t>„Idealaus“ cukraus pakaitalo ieškojimas yra viena iš aktualių mokslo apie teisingą mitybą užduočių. Mes irgi buvome iškėlę sau tokią užduotį ir, gerai pasigilinę, pasirinkome natūralų saldiklį </a:t>
            </a:r>
            <a:r>
              <a:rPr lang="lt-LT" dirty="0" err="1" smtClean="0"/>
              <a:t>eritritolį</a:t>
            </a:r>
            <a:r>
              <a:rPr lang="lt-LT" dirty="0" smtClean="0"/>
              <a:t>, kuris šiuo metu veržiasi į lyderius šioje srityje.</a:t>
            </a:r>
            <a:endParaRPr lang="ru-RU" sz="1200" kern="1200" dirty="0" smtClean="0">
              <a:solidFill>
                <a:schemeClr val="tx1"/>
              </a:solidFill>
              <a:effectLst/>
              <a:latin typeface="+mn-lt"/>
              <a:ea typeface="+mn-ea"/>
              <a:cs typeface="+mn-cs"/>
            </a:endParaRPr>
          </a:p>
          <a:p>
            <a:endParaRPr lang="ru-RU" b="1" dirty="0" smtClean="0"/>
          </a:p>
          <a:p>
            <a:r>
              <a:rPr lang="lt-LT" b="1" dirty="0" smtClean="0"/>
              <a:t>Kuo </a:t>
            </a:r>
            <a:r>
              <a:rPr lang="lt-LT" b="1" dirty="0" err="1" smtClean="0"/>
              <a:t>eritritolis</a:t>
            </a:r>
            <a:r>
              <a:rPr lang="lt-LT" b="1" dirty="0" smtClean="0"/>
              <a:t> skiriasi nuo kitų cukraus alkoholių</a:t>
            </a:r>
            <a:r>
              <a:rPr lang="ru-RU" b="1" dirty="0" smtClean="0"/>
              <a:t>?</a:t>
            </a:r>
          </a:p>
          <a:p>
            <a:pPr marL="0" marR="0" indent="0" algn="l" defTabSz="914400" rtl="0" eaLnBrk="1" fontAlgn="auto" latinLnBrk="0" hangingPunct="1">
              <a:lnSpc>
                <a:spcPct val="100000"/>
              </a:lnSpc>
              <a:spcBef>
                <a:spcPts val="0"/>
              </a:spcBef>
              <a:spcAft>
                <a:spcPts val="0"/>
              </a:spcAft>
              <a:buClrTx/>
              <a:buSzTx/>
              <a:buFontTx/>
              <a:buNone/>
              <a:defRPr/>
            </a:pPr>
            <a:r>
              <a:rPr lang="lt-LT" dirty="0" smtClean="0"/>
              <a:t>Pirmiausia</a:t>
            </a:r>
            <a:r>
              <a:rPr lang="ru-RU" dirty="0" smtClean="0"/>
              <a:t>, </a:t>
            </a:r>
            <a:r>
              <a:rPr lang="lt-LT" sz="1200" kern="1200" dirty="0" smtClean="0">
                <a:solidFill>
                  <a:schemeClr val="tx1"/>
                </a:solidFill>
                <a:effectLst/>
                <a:latin typeface="+mn-lt"/>
                <a:ea typeface="+mn-ea"/>
                <a:cs typeface="+mn-cs"/>
              </a:rPr>
              <a:t>jo saldumo</a:t>
            </a:r>
            <a:r>
              <a:rPr lang="lt-LT" sz="1200" kern="1200" baseline="0" dirty="0" smtClean="0">
                <a:solidFill>
                  <a:schemeClr val="tx1"/>
                </a:solidFill>
                <a:effectLst/>
                <a:latin typeface="+mn-lt"/>
                <a:ea typeface="+mn-ea"/>
                <a:cs typeface="+mn-cs"/>
              </a:rPr>
              <a:t> pobūdis</a:t>
            </a:r>
            <a:r>
              <a:rPr lang="lt-LT" sz="1200" kern="1200" dirty="0" smtClean="0">
                <a:solidFill>
                  <a:schemeClr val="tx1"/>
                </a:solidFill>
                <a:effectLst/>
                <a:latin typeface="+mn-lt"/>
                <a:ea typeface="+mn-ea"/>
                <a:cs typeface="+mn-cs"/>
              </a:rPr>
              <a:t> labai artimas sacharozės</a:t>
            </a:r>
            <a:r>
              <a:rPr lang="lt-LT" sz="1200" kern="1200" baseline="0" dirty="0" smtClean="0">
                <a:solidFill>
                  <a:schemeClr val="tx1"/>
                </a:solidFill>
                <a:effectLst/>
                <a:latin typeface="+mn-lt"/>
                <a:ea typeface="+mn-ea"/>
                <a:cs typeface="+mn-cs"/>
              </a:rPr>
              <a:t> saldumo pobūdžiui, o pats saldumas sudaro </a:t>
            </a:r>
            <a:r>
              <a:rPr lang="ru-RU" sz="1200" kern="1200" dirty="0" smtClean="0">
                <a:solidFill>
                  <a:schemeClr val="tx1"/>
                </a:solidFill>
                <a:effectLst/>
                <a:latin typeface="+mn-lt"/>
                <a:ea typeface="+mn-ea"/>
                <a:cs typeface="+mn-cs"/>
              </a:rPr>
              <a:t>60</a:t>
            </a:r>
            <a:r>
              <a:rPr lang="lt-LT" sz="1200" kern="1200" dirty="0" smtClean="0">
                <a:solidFill>
                  <a:schemeClr val="tx1"/>
                </a:solidFill>
                <a:effectLst/>
                <a:latin typeface="+mn-lt"/>
                <a:ea typeface="+mn-ea"/>
                <a:cs typeface="+mn-cs"/>
              </a:rPr>
              <a:t>–</a:t>
            </a:r>
            <a:r>
              <a:rPr lang="ru-RU" sz="1200" kern="1200" dirty="0" smtClean="0">
                <a:solidFill>
                  <a:schemeClr val="tx1"/>
                </a:solidFill>
                <a:effectLst/>
                <a:latin typeface="+mn-lt"/>
                <a:ea typeface="+mn-ea"/>
                <a:cs typeface="+mn-cs"/>
              </a:rPr>
              <a:t>70 % </a:t>
            </a:r>
            <a:r>
              <a:rPr lang="lt-LT" sz="1200" kern="1200" dirty="0" smtClean="0">
                <a:solidFill>
                  <a:schemeClr val="tx1"/>
                </a:solidFill>
                <a:effectLst/>
                <a:latin typeface="+mn-lt"/>
                <a:ea typeface="+mn-ea"/>
                <a:cs typeface="+mn-cs"/>
              </a:rPr>
              <a:t>sacharozės saldumo</a:t>
            </a:r>
            <a:r>
              <a:rPr lang="ru-RU" sz="1200" kern="1200" dirty="0" smtClean="0">
                <a:solidFill>
                  <a:schemeClr val="tx1"/>
                </a:solidFill>
                <a:effectLst/>
                <a:latin typeface="+mn-lt"/>
                <a:ea typeface="+mn-ea"/>
                <a:cs typeface="+mn-cs"/>
              </a:rPr>
              <a:t>.</a:t>
            </a:r>
            <a:endParaRPr lang="ru-RU" dirty="0" smtClean="0"/>
          </a:p>
          <a:p>
            <a:r>
              <a:rPr lang="lt-LT" dirty="0" smtClean="0"/>
              <a:t>Antra</a:t>
            </a:r>
            <a:r>
              <a:rPr lang="ru-RU" dirty="0" smtClean="0"/>
              <a:t>, </a:t>
            </a:r>
            <a:r>
              <a:rPr lang="lt-LT" dirty="0" smtClean="0"/>
              <a:t>jo kaloringumas daug žemesnis</a:t>
            </a:r>
            <a:r>
              <a:rPr lang="ru-RU" dirty="0" smtClean="0"/>
              <a:t> — </a:t>
            </a:r>
            <a:r>
              <a:rPr lang="lt-LT" dirty="0" smtClean="0"/>
              <a:t>priklausomai nuo metodikos nuo 0 iki </a:t>
            </a:r>
            <a:r>
              <a:rPr lang="ru-RU" dirty="0" smtClean="0"/>
              <a:t>0,2 </a:t>
            </a:r>
            <a:r>
              <a:rPr lang="lt-LT" dirty="0" smtClean="0"/>
              <a:t>kcal grame</a:t>
            </a:r>
            <a:r>
              <a:rPr lang="ru-RU" dirty="0" smtClean="0"/>
              <a:t>. </a:t>
            </a:r>
          </a:p>
          <a:p>
            <a:r>
              <a:rPr lang="lt-LT" dirty="0" smtClean="0"/>
              <a:t>Trečia</a:t>
            </a:r>
            <a:r>
              <a:rPr lang="ru-RU" dirty="0" smtClean="0"/>
              <a:t>, </a:t>
            </a:r>
            <a:r>
              <a:rPr lang="lt-LT" dirty="0" smtClean="0"/>
              <a:t>jo </a:t>
            </a:r>
            <a:r>
              <a:rPr lang="lt-LT" dirty="0" err="1" smtClean="0"/>
              <a:t>glikeminis</a:t>
            </a:r>
            <a:r>
              <a:rPr lang="lt-LT" dirty="0" smtClean="0"/>
              <a:t> indeksas nulinis</a:t>
            </a:r>
            <a:r>
              <a:rPr lang="ru-RU" dirty="0" smtClean="0"/>
              <a:t>. </a:t>
            </a:r>
            <a:r>
              <a:rPr lang="lt-LT" dirty="0" smtClean="0"/>
              <a:t>Tai reiškia, kad </a:t>
            </a:r>
            <a:r>
              <a:rPr lang="lt-LT" dirty="0" err="1" smtClean="0"/>
              <a:t>eritritolis</a:t>
            </a:r>
            <a:r>
              <a:rPr lang="lt-LT" dirty="0" smtClean="0"/>
              <a:t> nedaro jokios įtakos cukraus</a:t>
            </a:r>
            <a:r>
              <a:rPr lang="lt-LT" baseline="0" dirty="0" smtClean="0"/>
              <a:t> kiekiui kraujyje.</a:t>
            </a:r>
            <a:endParaRPr lang="ru-RU" dirty="0" smtClean="0"/>
          </a:p>
          <a:p>
            <a:pPr marL="0" marR="0" indent="0" algn="l" defTabSz="914400" rtl="0" eaLnBrk="1" fontAlgn="auto" latinLnBrk="0" hangingPunct="1">
              <a:lnSpc>
                <a:spcPct val="100000"/>
              </a:lnSpc>
              <a:spcBef>
                <a:spcPts val="0"/>
              </a:spcBef>
              <a:spcAft>
                <a:spcPts val="0"/>
              </a:spcAft>
              <a:buClrTx/>
              <a:buSzTx/>
              <a:buFontTx/>
              <a:buNone/>
              <a:defRPr/>
            </a:pPr>
            <a:r>
              <a:rPr lang="lt-LT" dirty="0" smtClean="0"/>
              <a:t>Ketvirta</a:t>
            </a:r>
            <a:r>
              <a:rPr lang="ru-RU" dirty="0" smtClean="0"/>
              <a:t>, </a:t>
            </a:r>
            <a:r>
              <a:rPr lang="lt-LT" dirty="0" smtClean="0"/>
              <a:t>jo labai žemas insulino indeksas: nėra jokio pastebimo poveikio insulino</a:t>
            </a:r>
            <a:r>
              <a:rPr lang="lt-LT" baseline="0" dirty="0" smtClean="0"/>
              <a:t> gamybos kiekiui</a:t>
            </a:r>
            <a:r>
              <a:rPr lang="ru-RU" dirty="0" smtClean="0"/>
              <a:t>, </a:t>
            </a:r>
            <a:r>
              <a:rPr lang="lt-LT" dirty="0" smtClean="0"/>
              <a:t>niekaip neveikia cholesterolio, </a:t>
            </a:r>
            <a:r>
              <a:rPr lang="lt-LT" dirty="0" err="1" smtClean="0"/>
              <a:t>trigliceridų</a:t>
            </a:r>
            <a:r>
              <a:rPr lang="lt-LT" dirty="0" smtClean="0"/>
              <a:t> ir kitų biologinių markerių kiekio kraujyje.</a:t>
            </a:r>
            <a:r>
              <a:rPr lang="ru-RU" dirty="0" smtClean="0"/>
              <a:t> </a:t>
            </a:r>
          </a:p>
          <a:p>
            <a:endParaRPr lang="ru-RU" dirty="0" smtClean="0"/>
          </a:p>
          <a:p>
            <a:r>
              <a:rPr lang="lt-LT" dirty="0" smtClean="0"/>
              <a:t>Taip pat </a:t>
            </a:r>
            <a:r>
              <a:rPr lang="lt-LT" dirty="0" err="1" smtClean="0"/>
              <a:t>eritritolis</a:t>
            </a:r>
            <a:r>
              <a:rPr lang="lt-LT" dirty="0" smtClean="0"/>
              <a:t> visiškai kitaip organizme </a:t>
            </a:r>
            <a:r>
              <a:rPr lang="lt-LT" dirty="0" err="1" smtClean="0"/>
              <a:t>metabolizuojasi</a:t>
            </a:r>
            <a:r>
              <a:rPr lang="lt-LT" dirty="0" smtClean="0"/>
              <a:t> ir čia, ko gero, yra jo pagrindinis skirtumas nuo kitų cukraus</a:t>
            </a:r>
            <a:r>
              <a:rPr lang="lt-LT" baseline="0" dirty="0" smtClean="0"/>
              <a:t> alkoholių.</a:t>
            </a:r>
            <a:r>
              <a:rPr lang="ru-RU" dirty="0" smtClean="0"/>
              <a:t> 90</a:t>
            </a:r>
            <a:r>
              <a:rPr lang="lt-LT" dirty="0" smtClean="0"/>
              <a:t> </a:t>
            </a:r>
            <a:r>
              <a:rPr lang="ru-RU" dirty="0" smtClean="0"/>
              <a:t>% </a:t>
            </a:r>
            <a:r>
              <a:rPr lang="lt-LT" dirty="0" err="1" smtClean="0"/>
              <a:t>eritritolio</a:t>
            </a:r>
            <a:r>
              <a:rPr lang="lt-LT" dirty="0" smtClean="0"/>
              <a:t> patenka</a:t>
            </a:r>
            <a:r>
              <a:rPr lang="lt-LT" baseline="0" dirty="0" smtClean="0"/>
              <a:t> į kraują per plonojo žarnyno sieneles ir po kurio laiko išeina iš organizmo su šlapimu. Tik </a:t>
            </a:r>
            <a:r>
              <a:rPr lang="ru-RU" dirty="0" smtClean="0"/>
              <a:t>10</a:t>
            </a:r>
            <a:r>
              <a:rPr lang="lt-LT" dirty="0" smtClean="0"/>
              <a:t> </a:t>
            </a:r>
            <a:r>
              <a:rPr lang="ru-RU" dirty="0" smtClean="0"/>
              <a:t>%</a:t>
            </a:r>
            <a:r>
              <a:rPr lang="lt-LT" dirty="0" smtClean="0"/>
              <a:t> </a:t>
            </a:r>
            <a:r>
              <a:rPr lang="lt-LT" dirty="0" err="1" smtClean="0"/>
              <a:t>eritritolio</a:t>
            </a:r>
            <a:r>
              <a:rPr lang="lt-LT" dirty="0" smtClean="0"/>
              <a:t> nueina iki tos žarnyno vietos, kur gyvena bakterijos, bet </a:t>
            </a:r>
            <a:r>
              <a:rPr lang="lt-LT" dirty="0" err="1" smtClean="0"/>
              <a:t>eritritolio</a:t>
            </a:r>
            <a:r>
              <a:rPr lang="lt-LT" baseline="0" dirty="0" smtClean="0"/>
              <a:t> jos nefermentuoja ir nevirškina ir jis taip pat pasišalina natūraliu būdu.</a:t>
            </a:r>
            <a:endParaRPr lang="ru-RU" dirty="0" smtClean="0"/>
          </a:p>
          <a:p>
            <a:endParaRPr lang="ru-RU" dirty="0" smtClean="0"/>
          </a:p>
          <a:p>
            <a:r>
              <a:rPr lang="lt-LT" dirty="0" smtClean="0"/>
              <a:t>Taip pat </a:t>
            </a:r>
            <a:r>
              <a:rPr lang="lt-LT" dirty="0" err="1" smtClean="0"/>
              <a:t>eritritolis</a:t>
            </a:r>
            <a:r>
              <a:rPr lang="lt-LT" dirty="0" smtClean="0"/>
              <a:t> negali būti maistas bakterijoms, gyvenančioms burnos ertmėje. Pagal trejų metų tyrimo duomenis, </a:t>
            </a:r>
            <a:r>
              <a:rPr lang="lt-LT" dirty="0" err="1" smtClean="0"/>
              <a:t>eritritolis</a:t>
            </a:r>
            <a:r>
              <a:rPr lang="lt-LT" dirty="0" smtClean="0"/>
              <a:t> net saugo dantis nuo ėduonies, ir net geriau nei </a:t>
            </a:r>
            <a:r>
              <a:rPr lang="lt-LT" dirty="0" err="1" smtClean="0"/>
              <a:t>ksilitolis</a:t>
            </a:r>
            <a:r>
              <a:rPr lang="lt-LT" dirty="0" smtClean="0"/>
              <a:t> ir </a:t>
            </a:r>
            <a:r>
              <a:rPr lang="lt-LT" dirty="0" err="1" smtClean="0"/>
              <a:t>sorbitolis</a:t>
            </a:r>
            <a:r>
              <a:rPr lang="lt-LT" dirty="0" smtClean="0"/>
              <a:t>.</a:t>
            </a:r>
            <a:endParaRPr lang="ru-RU" dirty="0" smtClean="0"/>
          </a:p>
          <a:p>
            <a:endParaRPr lang="ru-RU" b="1" dirty="0" smtClean="0"/>
          </a:p>
          <a:p>
            <a:r>
              <a:rPr lang="lt-LT" b="1" dirty="0" smtClean="0"/>
              <a:t>Tai vienintelis cukraus alkoholis, kuris yra traktuojamas kaip natūralus.</a:t>
            </a:r>
            <a:endParaRPr lang="ru-RU" b="1" dirty="0" smtClean="0"/>
          </a:p>
          <a:p>
            <a:r>
              <a:rPr lang="lt-LT" dirty="0" err="1" smtClean="0"/>
              <a:t>Eritritolis</a:t>
            </a:r>
            <a:r>
              <a:rPr lang="ru-RU" dirty="0" smtClean="0"/>
              <a:t> </a:t>
            </a:r>
            <a:r>
              <a:rPr lang="lt-LT" dirty="0" smtClean="0"/>
              <a:t>egzistuoja gamtoje ir nedideliais kiekiais randamas kai kuriuose vaisiuose </a:t>
            </a:r>
            <a:r>
              <a:rPr lang="ru-RU" dirty="0" smtClean="0"/>
              <a:t>(</a:t>
            </a:r>
            <a:r>
              <a:rPr lang="lt-LT" dirty="0" smtClean="0"/>
              <a:t>pavyzdžiui</a:t>
            </a:r>
            <a:r>
              <a:rPr lang="ru-RU" dirty="0" smtClean="0"/>
              <a:t>, </a:t>
            </a:r>
            <a:r>
              <a:rPr lang="lt-LT" dirty="0" smtClean="0"/>
              <a:t>kriaušėse</a:t>
            </a:r>
            <a:r>
              <a:rPr lang="ru-RU" dirty="0" smtClean="0"/>
              <a:t>, </a:t>
            </a:r>
            <a:r>
              <a:rPr lang="lt-LT" dirty="0" smtClean="0"/>
              <a:t>melionuose</a:t>
            </a:r>
            <a:r>
              <a:rPr lang="ru-RU" dirty="0" smtClean="0"/>
              <a:t>, </a:t>
            </a:r>
            <a:r>
              <a:rPr lang="lt-LT" dirty="0" smtClean="0"/>
              <a:t>vynuogėse</a:t>
            </a:r>
            <a:r>
              <a:rPr lang="ru-RU" dirty="0" smtClean="0"/>
              <a:t>) </a:t>
            </a:r>
            <a:r>
              <a:rPr lang="lt-LT" dirty="0" smtClean="0"/>
              <a:t>ir grybuose</a:t>
            </a:r>
            <a:r>
              <a:rPr lang="ru-RU" dirty="0" smtClean="0"/>
              <a:t>. </a:t>
            </a:r>
            <a:r>
              <a:rPr lang="lt-LT" dirty="0" smtClean="0"/>
              <a:t>Tai jį iš esmės skiria nuo tokių sintetinių saldiklių,</a:t>
            </a:r>
            <a:r>
              <a:rPr lang="lt-LT" baseline="0" dirty="0" smtClean="0"/>
              <a:t> kaip </a:t>
            </a:r>
            <a:r>
              <a:rPr lang="lt-LT" baseline="0" dirty="0" err="1" smtClean="0"/>
              <a:t>aspartamas</a:t>
            </a:r>
            <a:r>
              <a:rPr lang="lt-LT" baseline="0" dirty="0" smtClean="0"/>
              <a:t> ir </a:t>
            </a:r>
            <a:r>
              <a:rPr lang="lt-LT" baseline="0" dirty="0" err="1" smtClean="0"/>
              <a:t>sukralozė</a:t>
            </a:r>
            <a:r>
              <a:rPr lang="ru-RU" dirty="0" smtClean="0"/>
              <a:t>. </a:t>
            </a:r>
            <a:r>
              <a:rPr lang="lt-LT" dirty="0" smtClean="0"/>
              <a:t>Tačiau iš kitos pusės, </a:t>
            </a:r>
            <a:r>
              <a:rPr lang="lt-LT" dirty="0" err="1" smtClean="0"/>
              <a:t>eritritolio</a:t>
            </a:r>
            <a:r>
              <a:rPr lang="lt-LT" dirty="0" smtClean="0"/>
              <a:t> kristalai neauga ant medžių. Jis gaminamas pramoniniu būdu fermentuojant kukurūzus.</a:t>
            </a:r>
            <a:endParaRPr lang="ru-RU" dirty="0" smtClean="0"/>
          </a:p>
          <a:p>
            <a:endParaRPr lang="ru-RU" b="1" dirty="0" smtClean="0"/>
          </a:p>
          <a:p>
            <a:r>
              <a:rPr lang="lt-LT" b="1" dirty="0" smtClean="0"/>
              <a:t>Ar </a:t>
            </a:r>
            <a:r>
              <a:rPr lang="lt-LT" b="1" dirty="0" err="1" smtClean="0"/>
              <a:t>eritritolis</a:t>
            </a:r>
            <a:r>
              <a:rPr lang="lt-LT" b="1" dirty="0" smtClean="0"/>
              <a:t> turi „tamsiąją pusę“?</a:t>
            </a:r>
            <a:endParaRPr lang="ru-RU" b="1" dirty="0" smtClean="0"/>
          </a:p>
          <a:p>
            <a:r>
              <a:rPr lang="lt-LT" dirty="0" smtClean="0"/>
              <a:t>Daugybė tyrimų nerado kokių nors neigiamų </a:t>
            </a:r>
            <a:r>
              <a:rPr lang="lt-LT" dirty="0" err="1" smtClean="0"/>
              <a:t>eritritolio</a:t>
            </a:r>
            <a:r>
              <a:rPr lang="lt-LT" dirty="0" smtClean="0"/>
              <a:t> vartojimo pasekmių. Visose pagrindinėse pasaulio šalyse jis pripažintas kaip saugus maisto priedas ir turi numerį </a:t>
            </a:r>
            <a:r>
              <a:rPr lang="ru-RU" dirty="0" smtClean="0"/>
              <a:t>Е968. </a:t>
            </a:r>
            <a:r>
              <a:rPr lang="lt-LT" dirty="0" smtClean="0"/>
              <a:t>Tačiau reikia turėti omenyje, kad vartojamas dideliais kiekiais</a:t>
            </a:r>
            <a:r>
              <a:rPr lang="lt-LT" baseline="0" dirty="0" smtClean="0"/>
              <a:t> (daugiau kaip 50 g iškart)</a:t>
            </a:r>
            <a:r>
              <a:rPr lang="ru-RU" dirty="0" smtClean="0"/>
              <a:t> </a:t>
            </a:r>
            <a:r>
              <a:rPr lang="lt-LT" dirty="0" err="1" smtClean="0"/>
              <a:t>eritritolis</a:t>
            </a:r>
            <a:r>
              <a:rPr lang="ru-RU" dirty="0" smtClean="0"/>
              <a:t> </a:t>
            </a:r>
            <a:r>
              <a:rPr lang="lt-LT" dirty="0" smtClean="0"/>
              <a:t>gali veikti kaip laisvinamieji</a:t>
            </a:r>
            <a:r>
              <a:rPr lang="ru-RU" dirty="0" smtClean="0"/>
              <a:t>. </a:t>
            </a:r>
            <a:r>
              <a:rPr lang="lt-LT" dirty="0" smtClean="0"/>
              <a:t>Kaip saugią vienkartinę </a:t>
            </a:r>
            <a:r>
              <a:rPr lang="lt-LT" dirty="0" err="1" smtClean="0"/>
              <a:t>eritritolio</a:t>
            </a:r>
            <a:r>
              <a:rPr lang="lt-LT" dirty="0" smtClean="0"/>
              <a:t> dozę gamintojai nurodo 30 gramų,</a:t>
            </a:r>
            <a:r>
              <a:rPr lang="lt-LT" baseline="0" dirty="0" smtClean="0"/>
              <a:t> tai yra, 5 arbatinius šaukštelius, kurių turėtų užtekti bet kokiam desertui.</a:t>
            </a:r>
            <a:endParaRPr lang="ru-RU" dirty="0" smtClean="0"/>
          </a:p>
          <a:p>
            <a:r>
              <a:rPr lang="lt-LT" dirty="0" smtClean="0"/>
              <a:t>Dar viena teigiama </a:t>
            </a:r>
            <a:r>
              <a:rPr lang="lt-LT" dirty="0" err="1" smtClean="0"/>
              <a:t>eritritolio</a:t>
            </a:r>
            <a:r>
              <a:rPr lang="lt-LT" dirty="0" smtClean="0"/>
              <a:t> savybė</a:t>
            </a:r>
            <a:r>
              <a:rPr lang="ru-RU" dirty="0" smtClean="0"/>
              <a:t> — </a:t>
            </a:r>
            <a:r>
              <a:rPr lang="lt-LT" dirty="0" smtClean="0"/>
              <a:t>jis nesukelia pripratimo ir priklausomybės kaip</a:t>
            </a:r>
            <a:r>
              <a:rPr lang="lt-LT" baseline="0" dirty="0" smtClean="0"/>
              <a:t> cukrus</a:t>
            </a:r>
            <a:r>
              <a:rPr lang="ru-RU" dirty="0" smtClean="0"/>
              <a:t>.</a:t>
            </a:r>
            <a:endParaRPr lang="en-US" dirty="0" smtClean="0"/>
          </a:p>
          <a:p>
            <a:endParaRPr lang="en-US" dirty="0" smtClean="0"/>
          </a:p>
          <a:p>
            <a:r>
              <a:rPr lang="lt-LT" b="1" dirty="0" err="1" smtClean="0"/>
              <a:t>Steviozidas</a:t>
            </a:r>
            <a:r>
              <a:rPr lang="lt-LT" b="1" dirty="0" smtClean="0"/>
              <a:t> (</a:t>
            </a:r>
            <a:r>
              <a:rPr lang="lt-LT" b="1" dirty="0" err="1" smtClean="0"/>
              <a:t>steviolio</a:t>
            </a:r>
            <a:r>
              <a:rPr lang="lt-LT" b="1" dirty="0" smtClean="0"/>
              <a:t> glikozidai)</a:t>
            </a:r>
            <a:r>
              <a:rPr lang="ru-RU" dirty="0" smtClean="0"/>
              <a:t> — </a:t>
            </a:r>
            <a:r>
              <a:rPr lang="lt-LT" dirty="0" smtClean="0"/>
              <a:t>tai natūralus cukraus pakaitalas, kuris šiandien pelnytai yra vienas populiariausių pasaulyje.</a:t>
            </a:r>
            <a:r>
              <a:rPr lang="ru-RU" dirty="0" smtClean="0"/>
              <a:t> </a:t>
            </a:r>
            <a:r>
              <a:rPr lang="lt-LT" dirty="0" err="1" smtClean="0"/>
              <a:t>Steviozidas</a:t>
            </a:r>
            <a:r>
              <a:rPr lang="lt-LT" dirty="0" smtClean="0"/>
              <a:t> suteikia žmonėms, sergantiems cukriniu diabetu ar norintiems sumažinti svorį, unikalią galimybę atsisakyti cukraus</a:t>
            </a:r>
            <a:r>
              <a:rPr lang="lt-LT" baseline="0" dirty="0" smtClean="0"/>
              <a:t> vartojimo, bet ir </a:t>
            </a:r>
            <a:r>
              <a:rPr lang="lt-LT" baseline="0" dirty="0" err="1" smtClean="0"/>
              <a:t>tolaiu</a:t>
            </a:r>
            <a:r>
              <a:rPr lang="lt-LT" baseline="0" dirty="0" smtClean="0"/>
              <a:t> džiaugtis saldžia arbata, sausainiais, uogienėmis ir kitais skanumynais.</a:t>
            </a:r>
            <a:r>
              <a:rPr lang="ru-RU" dirty="0" smtClean="0"/>
              <a:t> </a:t>
            </a:r>
            <a:r>
              <a:rPr lang="lt-LT" dirty="0" smtClean="0"/>
              <a:t>Kaip gaunamas </a:t>
            </a:r>
            <a:r>
              <a:rPr lang="lt-LT" dirty="0" err="1" smtClean="0"/>
              <a:t>steviozidas</a:t>
            </a:r>
            <a:r>
              <a:rPr lang="ru-RU" dirty="0" smtClean="0"/>
              <a:t>? </a:t>
            </a:r>
            <a:r>
              <a:rPr lang="lt-LT" dirty="0" smtClean="0"/>
              <a:t>Tai </a:t>
            </a:r>
            <a:r>
              <a:rPr lang="lt-LT" dirty="0" err="1" smtClean="0"/>
              <a:t>ypatigas</a:t>
            </a:r>
            <a:r>
              <a:rPr lang="lt-LT" dirty="0" smtClean="0"/>
              <a:t> glikozidas, gaunamas iš </a:t>
            </a:r>
            <a:r>
              <a:rPr lang="lt-LT" dirty="0" err="1" smtClean="0"/>
              <a:t>stevijos</a:t>
            </a:r>
            <a:r>
              <a:rPr lang="lt-LT" dirty="0" smtClean="0"/>
              <a:t> lapų</a:t>
            </a:r>
            <a:r>
              <a:rPr lang="ru-RU" dirty="0" smtClean="0"/>
              <a:t>. </a:t>
            </a:r>
            <a:r>
              <a:rPr lang="lt-LT" dirty="0" smtClean="0"/>
              <a:t>Šio augalo tėvynė yra</a:t>
            </a:r>
            <a:r>
              <a:rPr lang="lt-LT" baseline="0" dirty="0" smtClean="0"/>
              <a:t> Pietų Amerikos šalys, tačiau jau daugiau kaip pusė amžiaus </a:t>
            </a:r>
            <a:r>
              <a:rPr lang="lt-LT" baseline="0" dirty="0" err="1" smtClean="0"/>
              <a:t>jš</a:t>
            </a:r>
            <a:r>
              <a:rPr lang="lt-LT" baseline="0" dirty="0" smtClean="0"/>
              <a:t> sėkmingai augina JAV, Japonijoje, Kinijoje, Kanadoje, Indijoje ir net pietiniuose Rusijos regionuose. Beje, auginti </a:t>
            </a:r>
            <a:r>
              <a:rPr lang="lt-LT" baseline="0" dirty="0" err="1" smtClean="0"/>
              <a:t>steviją</a:t>
            </a:r>
            <a:r>
              <a:rPr lang="lt-LT" baseline="0" dirty="0" smtClean="0"/>
              <a:t> galima ir namų sąlygomis </a:t>
            </a:r>
            <a:r>
              <a:rPr lang="ru-RU" dirty="0" smtClean="0"/>
              <a:t>— </a:t>
            </a:r>
            <a:r>
              <a:rPr lang="lt-LT" dirty="0" smtClean="0"/>
              <a:t>šis daugiametis augalas puikiai peržiemoja ant palangės, o vasarą duoda puikų derlių</a:t>
            </a:r>
            <a:r>
              <a:rPr lang="ru-RU" dirty="0" smtClean="0"/>
              <a:t>.</a:t>
            </a:r>
          </a:p>
          <a:p>
            <a:r>
              <a:rPr lang="lt-LT" dirty="0" err="1" smtClean="0"/>
              <a:t>Steviozido</a:t>
            </a:r>
            <a:r>
              <a:rPr lang="lt-LT" dirty="0" smtClean="0"/>
              <a:t>,</a:t>
            </a:r>
            <a:r>
              <a:rPr lang="lt-LT" baseline="0" dirty="0" smtClean="0"/>
              <a:t> kaip natūralaus cukraus pakaitalo, populiarumą lengva suprasti</a:t>
            </a:r>
            <a:r>
              <a:rPr lang="ru-RU" dirty="0" smtClean="0"/>
              <a:t>: </a:t>
            </a:r>
            <a:r>
              <a:rPr lang="lt-LT" dirty="0" smtClean="0"/>
              <a:t>jis ne tik puikiai pasaldina maistą, bet ir labai naudingas organizmui. Saldūs </a:t>
            </a:r>
            <a:r>
              <a:rPr lang="lt-LT" dirty="0" err="1" smtClean="0"/>
              <a:t>stevijos</a:t>
            </a:r>
            <a:r>
              <a:rPr lang="lt-LT" dirty="0" smtClean="0"/>
              <a:t> lapai turtingi glikozidų (būtent jie ir suteikia saldų skonį)</a:t>
            </a:r>
            <a:r>
              <a:rPr lang="lt-LT" baseline="0" dirty="0" smtClean="0"/>
              <a:t>, vitaminų </a:t>
            </a:r>
            <a:r>
              <a:rPr lang="ru-RU" dirty="0" smtClean="0"/>
              <a:t>С, Е, В1 </a:t>
            </a:r>
            <a:r>
              <a:rPr lang="lt-LT" dirty="0" smtClean="0"/>
              <a:t>ir</a:t>
            </a:r>
            <a:r>
              <a:rPr lang="ru-RU" dirty="0" smtClean="0"/>
              <a:t> B2, D, </a:t>
            </a:r>
            <a:r>
              <a:rPr lang="lt-LT" dirty="0" smtClean="0"/>
              <a:t>aminorūgščių</a:t>
            </a:r>
            <a:r>
              <a:rPr lang="ru-RU" dirty="0" smtClean="0"/>
              <a:t>, </a:t>
            </a:r>
            <a:r>
              <a:rPr lang="lt-LT" dirty="0" smtClean="0"/>
              <a:t>eterinių aliejų, </a:t>
            </a:r>
            <a:r>
              <a:rPr lang="lt-LT" dirty="0" err="1" smtClean="0"/>
              <a:t>karotenoidų</a:t>
            </a:r>
            <a:r>
              <a:rPr lang="lt-LT" dirty="0" smtClean="0"/>
              <a:t>, </a:t>
            </a:r>
            <a:r>
              <a:rPr lang="lt-LT" dirty="0" err="1" smtClean="0"/>
              <a:t>flavonoidų</a:t>
            </a:r>
            <a:r>
              <a:rPr lang="lt-LT" dirty="0" smtClean="0"/>
              <a:t>, saponinų, kalio, magnio, fosforo, geležies, kalcio, mangano, cinko, chromo ir kitų mikroelementų.</a:t>
            </a:r>
            <a:endParaRPr lang="ru-RU" dirty="0" smtClean="0"/>
          </a:p>
          <a:p>
            <a:r>
              <a:rPr lang="lt-LT" dirty="0" smtClean="0"/>
              <a:t>Daugybė laboratorinių ir klinikinių tyrimų, atliktų įvairiose pasaulio šalyse, patvirtina, kad </a:t>
            </a:r>
            <a:r>
              <a:rPr lang="lt-LT" dirty="0" err="1" smtClean="0"/>
              <a:t>steviozidų</a:t>
            </a:r>
            <a:r>
              <a:rPr lang="lt-LT" dirty="0" smtClean="0"/>
              <a:t> vartojimas teigiamai veikia žmogaus organizmą.</a:t>
            </a:r>
            <a:r>
              <a:rPr lang="ru-RU" dirty="0" smtClean="0"/>
              <a:t> </a:t>
            </a:r>
          </a:p>
          <a:p>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14</a:t>
            </a:fld>
            <a:endParaRPr lang="ru-RU"/>
          </a:p>
        </p:txBody>
      </p:sp>
    </p:spTree>
    <p:extLst>
      <p:ext uri="{BB962C8B-B14F-4D97-AF65-F5344CB8AC3E}">
        <p14:creationId xmlns:p14="http://schemas.microsoft.com/office/powerpoint/2010/main" val="4139801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15</a:t>
            </a:fld>
            <a:endParaRPr lang="ru-RU"/>
          </a:p>
        </p:txBody>
      </p:sp>
    </p:spTree>
    <p:extLst>
      <p:ext uri="{BB962C8B-B14F-4D97-AF65-F5344CB8AC3E}">
        <p14:creationId xmlns:p14="http://schemas.microsoft.com/office/powerpoint/2010/main" val="150472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dirty="0" smtClean="0">
                <a:effectLst/>
              </a:rPr>
              <a:t>CCI </a:t>
            </a:r>
            <a:r>
              <a:rPr lang="lt-LT" b="0" dirty="0" smtClean="0">
                <a:effectLst/>
              </a:rPr>
              <a:t>išmanioji plaktuvė (</a:t>
            </a:r>
            <a:r>
              <a:rPr lang="lt-LT" b="0" dirty="0" err="1" smtClean="0">
                <a:effectLst/>
              </a:rPr>
              <a:t>smartšeikeris</a:t>
            </a:r>
            <a:r>
              <a:rPr lang="lt-LT" b="0" dirty="0" smtClean="0">
                <a:effectLst/>
              </a:rPr>
              <a:t>) – tai pats geriausias būdas pasigaminti šių baltyminių kokteilių ir ne tik jų.</a:t>
            </a:r>
            <a:endParaRPr lang="ru-RU" b="0" dirty="0" smtClean="0">
              <a:effectLst/>
            </a:endParaRPr>
          </a:p>
          <a:p>
            <a:r>
              <a:rPr lang="lt-LT" b="0" dirty="0" smtClean="0">
                <a:effectLst/>
              </a:rPr>
              <a:t>Išmanioji plaktuvė – tai universalus įrankis pasigaminti įvairių mišinių: nesvarbu, ar tai bus baltyminis kokteilis </a:t>
            </a:r>
            <a:r>
              <a:rPr lang="lt-LT" b="0" i="1" dirty="0" err="1" smtClean="0">
                <a:effectLst/>
              </a:rPr>
              <a:t>Beauty</a:t>
            </a:r>
            <a:r>
              <a:rPr lang="lt-LT" b="0" i="1" dirty="0" smtClean="0">
                <a:effectLst/>
              </a:rPr>
              <a:t> </a:t>
            </a:r>
            <a:r>
              <a:rPr lang="ru-RU" b="0" i="1" dirty="0" err="1" smtClean="0">
                <a:effectLst/>
              </a:rPr>
              <a:t>Shake</a:t>
            </a:r>
            <a:r>
              <a:rPr lang="ru-RU" b="0" dirty="0" smtClean="0">
                <a:effectLst/>
              </a:rPr>
              <a:t>, </a:t>
            </a:r>
            <a:r>
              <a:rPr lang="lt-LT" b="0" dirty="0" smtClean="0">
                <a:effectLst/>
              </a:rPr>
              <a:t>ar sunkiai išplakamas </a:t>
            </a:r>
            <a:r>
              <a:rPr lang="lt-LT" b="0" i="1" dirty="0" err="1" smtClean="0">
                <a:effectLst/>
              </a:rPr>
              <a:t>Colo</a:t>
            </a:r>
            <a:r>
              <a:rPr lang="lt-LT" b="0" i="1" dirty="0" smtClean="0">
                <a:effectLst/>
              </a:rPr>
              <a:t>-Vada </a:t>
            </a:r>
            <a:r>
              <a:rPr lang="lt-LT" b="0" i="1" dirty="0" err="1" smtClean="0">
                <a:effectLst/>
              </a:rPr>
              <a:t>Mix</a:t>
            </a:r>
            <a:r>
              <a:rPr lang="lt-LT" b="0" dirty="0" smtClean="0">
                <a:effectLst/>
              </a:rPr>
              <a:t>,</a:t>
            </a:r>
            <a:r>
              <a:rPr lang="lt-LT" b="0" baseline="0" dirty="0" smtClean="0">
                <a:effectLst/>
              </a:rPr>
              <a:t> ar, tarkim, klasikinis prancūziškas omletas.</a:t>
            </a:r>
            <a:r>
              <a:rPr lang="ru-RU" b="0" dirty="0" smtClean="0">
                <a:effectLst/>
              </a:rPr>
              <a:t>  </a:t>
            </a:r>
          </a:p>
          <a:p>
            <a:pPr marL="0" marR="0" indent="0" algn="l" defTabSz="914400" rtl="0" eaLnBrk="1" fontAlgn="auto" latinLnBrk="0" hangingPunct="1">
              <a:lnSpc>
                <a:spcPct val="100000"/>
              </a:lnSpc>
              <a:spcBef>
                <a:spcPts val="0"/>
              </a:spcBef>
              <a:spcAft>
                <a:spcPts val="0"/>
              </a:spcAft>
              <a:buClrTx/>
              <a:buSzTx/>
              <a:buFontTx/>
              <a:buNone/>
              <a:defRPr/>
            </a:pPr>
            <a:r>
              <a:rPr lang="lt-LT" b="0" dirty="0" smtClean="0">
                <a:effectLst/>
              </a:rPr>
              <a:t>Šios plaktuvės pagalba porciją </a:t>
            </a:r>
            <a:r>
              <a:rPr lang="en-US" b="0" baseline="0" dirty="0" smtClean="0">
                <a:effectLst/>
              </a:rPr>
              <a:t>DDBS</a:t>
            </a:r>
            <a:r>
              <a:rPr lang="ru-RU" b="0" baseline="0" dirty="0" smtClean="0">
                <a:effectLst/>
              </a:rPr>
              <a:t> </a:t>
            </a:r>
            <a:r>
              <a:rPr lang="lt-LT" b="0" dirty="0" smtClean="0">
                <a:effectLst/>
              </a:rPr>
              <a:t>galima pasigaminti per kelias sekundes</a:t>
            </a:r>
            <a:r>
              <a:rPr lang="lt-LT" b="0" baseline="0" dirty="0" smtClean="0">
                <a:effectLst/>
              </a:rPr>
              <a:t> ir su minimaliomis pastangomis. Tiesiog  įberkite vieną matavimo kaušelį </a:t>
            </a:r>
            <a:r>
              <a:rPr lang="en-US" b="0" baseline="0" dirty="0" smtClean="0">
                <a:effectLst/>
              </a:rPr>
              <a:t>DDBS</a:t>
            </a:r>
            <a:r>
              <a:rPr lang="lt-LT" b="0" baseline="0" dirty="0" smtClean="0">
                <a:effectLst/>
              </a:rPr>
              <a:t> mišinio</a:t>
            </a:r>
            <a:r>
              <a:rPr lang="ru-RU" b="0" dirty="0" smtClean="0">
                <a:effectLst/>
              </a:rPr>
              <a:t>, </a:t>
            </a:r>
            <a:r>
              <a:rPr lang="lt-LT" b="0" dirty="0" smtClean="0">
                <a:effectLst/>
              </a:rPr>
              <a:t>krestelėkite ir gėrimas paruoštas</a:t>
            </a:r>
            <a:r>
              <a:rPr lang="ru-RU" b="0" dirty="0" smtClean="0">
                <a:effectLst/>
              </a:rPr>
              <a:t>! </a:t>
            </a:r>
          </a:p>
          <a:p>
            <a:endParaRPr lang="ru-RU" b="0" dirty="0" smtClean="0">
              <a:effectLst/>
            </a:endParaRPr>
          </a:p>
          <a:p>
            <a:r>
              <a:rPr lang="lt-LT" b="0" dirty="0" smtClean="0">
                <a:effectLst/>
              </a:rPr>
              <a:t>Kompaktišką ir lengvą išmaniąją</a:t>
            </a:r>
            <a:r>
              <a:rPr lang="lt-LT" b="0" baseline="0" dirty="0" smtClean="0">
                <a:effectLst/>
              </a:rPr>
              <a:t> plaktuvę galima pasiimti su savimi visur</a:t>
            </a:r>
            <a:r>
              <a:rPr lang="ru-RU" b="0" dirty="0" smtClean="0">
                <a:effectLst/>
              </a:rPr>
              <a:t> </a:t>
            </a:r>
            <a:r>
              <a:rPr lang="lt-LT" b="0" dirty="0" smtClean="0">
                <a:effectLst/>
              </a:rPr>
              <a:t>be</a:t>
            </a:r>
            <a:r>
              <a:rPr lang="lt-LT" b="0" baseline="0" dirty="0" smtClean="0">
                <a:effectLst/>
              </a:rPr>
              <a:t> papildomų indų </a:t>
            </a:r>
            <a:r>
              <a:rPr lang="ru-RU" b="0" dirty="0" smtClean="0">
                <a:effectLst/>
              </a:rPr>
              <a:t>– </a:t>
            </a:r>
            <a:r>
              <a:rPr lang="lt-LT" b="0" dirty="0" smtClean="0">
                <a:effectLst/>
              </a:rPr>
              <a:t>paruoštą kokteilį galima gerti tiesiog iš jos.</a:t>
            </a:r>
            <a:endParaRPr lang="ru-RU" b="0" dirty="0" smtClean="0">
              <a:effectLst/>
            </a:endParaRPr>
          </a:p>
          <a:p>
            <a:r>
              <a:rPr lang="lt-LT" b="0" dirty="0" smtClean="0">
                <a:effectLst/>
              </a:rPr>
              <a:t>Be to, skirtingai nuo panašios</a:t>
            </a:r>
            <a:r>
              <a:rPr lang="lt-LT" b="0" baseline="0" dirty="0" smtClean="0">
                <a:effectLst/>
              </a:rPr>
              <a:t> paskirties</a:t>
            </a:r>
            <a:r>
              <a:rPr lang="lt-LT" b="0" dirty="0" smtClean="0">
                <a:effectLst/>
              </a:rPr>
              <a:t> elektrinių prietaisų, šią plaktuvę išplauti galima labai greitai ir lengvai</a:t>
            </a:r>
            <a:r>
              <a:rPr lang="ru-RU" b="0" dirty="0" smtClean="0">
                <a:effectLst/>
              </a:rPr>
              <a:t>. </a:t>
            </a:r>
          </a:p>
          <a:p>
            <a:r>
              <a:rPr lang="ru-RU" b="0" dirty="0" smtClean="0">
                <a:effectLst/>
              </a:rPr>
              <a:t>CCI </a:t>
            </a:r>
            <a:r>
              <a:rPr lang="lt-LT" b="0" dirty="0" smtClean="0">
                <a:effectLst/>
              </a:rPr>
              <a:t>plaktuvės gaminamos iš aukštos kokybės plastmasės, neturi </a:t>
            </a:r>
            <a:r>
              <a:rPr lang="lt-LT" b="0" dirty="0" err="1" smtClean="0">
                <a:effectLst/>
              </a:rPr>
              <a:t>bisfenolio</a:t>
            </a:r>
            <a:r>
              <a:rPr lang="lt-LT" b="0" dirty="0" smtClean="0">
                <a:effectLst/>
              </a:rPr>
              <a:t> A, todėl yra saugios naudoti.</a:t>
            </a:r>
            <a:endParaRPr lang="ru-RU" b="0" dirty="0" smtClean="0">
              <a:effectLst/>
            </a:endParaRPr>
          </a:p>
          <a:p>
            <a:r>
              <a:rPr lang="lt-LT" b="0" dirty="0" smtClean="0">
                <a:effectLst/>
              </a:rPr>
              <a:t>Unikali rutulinė spyruoklė iš chirurginio plieno padeda</a:t>
            </a:r>
            <a:r>
              <a:rPr lang="lt-LT" b="0" baseline="0" dirty="0" smtClean="0">
                <a:effectLst/>
              </a:rPr>
              <a:t> suplakti kokteilį ar kitokį mišinį greičiau ir kokybiškiau, nei įprastai plaktuvėse naudojami tinkleliai.</a:t>
            </a:r>
            <a:r>
              <a:rPr lang="ru-RU" b="0" dirty="0" smtClean="0">
                <a:effectLst/>
              </a:rPr>
              <a:t> </a:t>
            </a:r>
          </a:p>
          <a:p>
            <a:endParaRPr lang="ru-RU"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Savybės, kuriomis mes didžiuojamės</a:t>
            </a:r>
            <a:r>
              <a:rPr lang="ru-RU"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lt-LT" sz="1200" kern="1200" dirty="0" smtClean="0">
                <a:solidFill>
                  <a:schemeClr val="tx1"/>
                </a:solidFill>
                <a:effectLst/>
                <a:latin typeface="+mn-lt"/>
                <a:ea typeface="+mn-ea"/>
                <a:cs typeface="+mn-cs"/>
              </a:rPr>
              <a:t>Pagaminta iš </a:t>
            </a:r>
            <a:r>
              <a:rPr lang="lt-LT" b="0" dirty="0" smtClean="0">
                <a:effectLst/>
              </a:rPr>
              <a:t>aukštos kokybės plastmasės, be BFA (</a:t>
            </a:r>
            <a:r>
              <a:rPr lang="lt-LT" b="0" dirty="0" err="1" smtClean="0">
                <a:effectLst/>
              </a:rPr>
              <a:t>bisfenolio</a:t>
            </a:r>
            <a:r>
              <a:rPr lang="lt-LT" b="0" dirty="0" smtClean="0">
                <a:effectLst/>
              </a:rPr>
              <a:t> A).</a:t>
            </a:r>
            <a:endParaRPr lang="ru-RU"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lt-LT" sz="1200" kern="1200" dirty="0" smtClean="0">
                <a:solidFill>
                  <a:schemeClr val="tx1"/>
                </a:solidFill>
                <a:effectLst/>
                <a:latin typeface="+mn-lt"/>
                <a:ea typeface="+mn-ea"/>
                <a:cs typeface="+mn-cs"/>
              </a:rPr>
              <a:t>Hermetiškai uždaromas užsukamas dangtelis.</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lt-LT" sz="1200" kern="1200" dirty="0" smtClean="0">
                <a:solidFill>
                  <a:schemeClr val="tx1"/>
                </a:solidFill>
                <a:effectLst/>
                <a:latin typeface="+mn-lt"/>
                <a:ea typeface="+mn-ea"/>
                <a:cs typeface="+mn-cs"/>
              </a:rPr>
              <a:t>Užspaudžiamas vožtuvas.</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lt-LT" sz="1200" kern="1200" dirty="0" smtClean="0">
                <a:solidFill>
                  <a:schemeClr val="tx1"/>
                </a:solidFill>
                <a:effectLst/>
                <a:latin typeface="+mn-lt"/>
                <a:ea typeface="+mn-ea"/>
                <a:cs typeface="+mn-cs"/>
              </a:rPr>
              <a:t>Platus kaklelis – patogu sudėti ingredientus.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lt-LT" sz="1200" kern="1200" dirty="0" smtClean="0">
                <a:solidFill>
                  <a:schemeClr val="tx1"/>
                </a:solidFill>
                <a:effectLst/>
                <a:latin typeface="+mn-lt"/>
                <a:ea typeface="+mn-ea"/>
                <a:cs typeface="+mn-cs"/>
              </a:rPr>
              <a:t>Unikali</a:t>
            </a:r>
            <a:r>
              <a:rPr lang="ru-RU" sz="1200" kern="1200" dirty="0" smtClean="0">
                <a:solidFill>
                  <a:schemeClr val="tx1"/>
                </a:solidFill>
                <a:effectLst/>
                <a:latin typeface="+mn-lt"/>
                <a:ea typeface="+mn-ea"/>
                <a:cs typeface="+mn-cs"/>
              </a:rPr>
              <a:t> </a:t>
            </a:r>
            <a:r>
              <a:rPr lang="lt-LT" b="0" dirty="0" smtClean="0">
                <a:effectLst/>
              </a:rPr>
              <a:t>rutulinė spyruoklė iš chirurginio plieno</a:t>
            </a:r>
            <a:r>
              <a:rPr lang="ru-RU"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lt-LT" sz="1200" kern="1200" dirty="0" smtClean="0">
                <a:solidFill>
                  <a:schemeClr val="tx1"/>
                </a:solidFill>
                <a:effectLst/>
                <a:latin typeface="+mn-lt"/>
                <a:ea typeface="+mn-ea"/>
                <a:cs typeface="+mn-cs"/>
              </a:rPr>
              <a:t>Matavimo skalė, padedanti kontroliuoti mišinio tūrį</a:t>
            </a:r>
            <a:r>
              <a:rPr lang="ru-RU"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lt-LT" sz="1200" kern="1200" dirty="0" smtClean="0">
                <a:solidFill>
                  <a:schemeClr val="tx1"/>
                </a:solidFill>
                <a:effectLst/>
                <a:latin typeface="+mn-lt"/>
                <a:ea typeface="+mn-ea"/>
                <a:cs typeface="+mn-cs"/>
              </a:rPr>
              <a:t>Tūris, tinkamas būtent jums</a:t>
            </a:r>
            <a:r>
              <a:rPr lang="ru-RU" sz="1200" kern="1200" dirty="0" smtClean="0">
                <a:solidFill>
                  <a:schemeClr val="tx1"/>
                </a:solidFill>
                <a:effectLst/>
                <a:latin typeface="+mn-lt"/>
                <a:ea typeface="+mn-ea"/>
                <a:cs typeface="+mn-cs"/>
              </a:rPr>
              <a:t> – 400 </a:t>
            </a:r>
            <a:r>
              <a:rPr lang="lt-LT" sz="1200" kern="1200" dirty="0" smtClean="0">
                <a:solidFill>
                  <a:schemeClr val="tx1"/>
                </a:solidFill>
                <a:effectLst/>
                <a:latin typeface="+mn-lt"/>
                <a:ea typeface="+mn-ea"/>
                <a:cs typeface="+mn-cs"/>
              </a:rPr>
              <a:t>arba</a:t>
            </a:r>
            <a:r>
              <a:rPr lang="ru-RU" sz="1200" kern="1200" dirty="0" smtClean="0">
                <a:solidFill>
                  <a:schemeClr val="tx1"/>
                </a:solidFill>
                <a:effectLst/>
                <a:latin typeface="+mn-lt"/>
                <a:ea typeface="+mn-ea"/>
                <a:cs typeface="+mn-cs"/>
              </a:rPr>
              <a:t> 600 </a:t>
            </a:r>
            <a:r>
              <a:rPr lang="lt-LT" sz="1200" kern="1200" dirty="0" smtClean="0">
                <a:solidFill>
                  <a:schemeClr val="tx1"/>
                </a:solidFill>
                <a:effectLst/>
                <a:latin typeface="+mn-lt"/>
                <a:ea typeface="+mn-ea"/>
                <a:cs typeface="+mn-cs"/>
              </a:rPr>
              <a:t>ml</a:t>
            </a:r>
            <a:r>
              <a:rPr lang="ru-RU" sz="1200" kern="1200" dirty="0" smtClean="0">
                <a:solidFill>
                  <a:schemeClr val="tx1"/>
                </a:solidFill>
                <a:effectLst/>
                <a:latin typeface="+mn-lt"/>
                <a:ea typeface="+mn-ea"/>
                <a:cs typeface="+mn-cs"/>
              </a:rPr>
              <a:t>.</a:t>
            </a:r>
          </a:p>
          <a:p>
            <a:endParaRPr lang="ru-RU" dirty="0" smtClean="0"/>
          </a:p>
          <a:p>
            <a:pPr marL="0" marR="0" indent="0" algn="l" defTabSz="914400" rtl="0" eaLnBrk="1" fontAlgn="auto" latinLnBrk="0" hangingPunct="1">
              <a:lnSpc>
                <a:spcPct val="100000"/>
              </a:lnSpc>
              <a:spcBef>
                <a:spcPts val="0"/>
              </a:spcBef>
              <a:spcAft>
                <a:spcPts val="0"/>
              </a:spcAft>
              <a:buClrTx/>
              <a:buSzTx/>
              <a:buFontTx/>
              <a:buNone/>
              <a:defRPr/>
            </a:pPr>
            <a:r>
              <a:rPr lang="en-US" i="1" dirty="0" smtClean="0"/>
              <a:t>Coral Club</a:t>
            </a:r>
            <a:r>
              <a:rPr lang="lt-LT" i="1" dirty="0" smtClean="0"/>
              <a:t> </a:t>
            </a:r>
            <a:r>
              <a:rPr lang="lt-LT" dirty="0" smtClean="0"/>
              <a:t>išmanioji plaktuvė </a:t>
            </a:r>
            <a:r>
              <a:rPr lang="ru-RU" dirty="0" smtClean="0"/>
              <a:t>– </a:t>
            </a:r>
            <a:r>
              <a:rPr lang="lt-LT" dirty="0" smtClean="0"/>
              <a:t>daugiau jokių gumuliukų</a:t>
            </a:r>
            <a:r>
              <a:rPr lang="ru-RU" dirty="0" smtClean="0"/>
              <a:t>!</a:t>
            </a:r>
          </a:p>
          <a:p>
            <a:endParaRPr lang="ru-RU" dirty="0" smtClean="0"/>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16</a:t>
            </a:fld>
            <a:endParaRPr lang="ru-RU"/>
          </a:p>
        </p:txBody>
      </p:sp>
    </p:spTree>
    <p:extLst>
      <p:ext uri="{BB962C8B-B14F-4D97-AF65-F5344CB8AC3E}">
        <p14:creationId xmlns:p14="http://schemas.microsoft.com/office/powerpoint/2010/main" val="2675342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dirty="0" smtClean="0"/>
              <a:t>Dietų</a:t>
            </a:r>
            <a:r>
              <a:rPr lang="lt-LT" baseline="0" dirty="0" smtClean="0"/>
              <a:t> metu organizme dažnai atsiranda vitaminų ir mineralų trūkumas, dėl ko išblykšta veidas, suprastėja plaukai i r nagai, atsiranda kitų nemalonių požymių.</a:t>
            </a:r>
            <a:r>
              <a:rPr lang="ru-RU" dirty="0" smtClean="0"/>
              <a:t> </a:t>
            </a:r>
            <a:r>
              <a:rPr lang="ru-RU" i="1" dirty="0" err="1" smtClean="0"/>
              <a:t>Daily</a:t>
            </a:r>
            <a:r>
              <a:rPr lang="ru-RU" i="1" dirty="0" smtClean="0"/>
              <a:t> </a:t>
            </a:r>
            <a:r>
              <a:rPr lang="ru-RU" i="1" dirty="0" err="1" smtClean="0"/>
              <a:t>Delicious</a:t>
            </a:r>
            <a:r>
              <a:rPr lang="ru-RU" i="1" dirty="0" smtClean="0"/>
              <a:t> </a:t>
            </a:r>
            <a:r>
              <a:rPr lang="ru-RU" i="1" dirty="0" err="1" smtClean="0"/>
              <a:t>Beauty</a:t>
            </a:r>
            <a:r>
              <a:rPr lang="ru-RU" i="1" dirty="0" smtClean="0"/>
              <a:t> </a:t>
            </a:r>
            <a:r>
              <a:rPr lang="ru-RU" i="1" dirty="0" err="1" smtClean="0"/>
              <a:t>Shake</a:t>
            </a:r>
            <a:r>
              <a:rPr lang="ru-RU" i="1" dirty="0" smtClean="0"/>
              <a:t> </a:t>
            </a:r>
            <a:r>
              <a:rPr lang="lt-LT" dirty="0" smtClean="0"/>
              <a:t>padės sumažinti svorį nepadarant žalos</a:t>
            </a:r>
            <a:r>
              <a:rPr lang="lt-LT" baseline="0" dirty="0" smtClean="0"/>
              <a:t> organizmui.</a:t>
            </a:r>
            <a:r>
              <a:rPr lang="ru-RU" dirty="0" smtClean="0"/>
              <a:t> </a:t>
            </a:r>
          </a:p>
          <a:p>
            <a:r>
              <a:rPr lang="lt-LT" dirty="0" smtClean="0"/>
              <a:t>Šie kokteiliai padeda normalizuoti medžiagų apykaitą, sumažina cholesterolio kiekį, įjungia riebalų</a:t>
            </a:r>
            <a:r>
              <a:rPr lang="lt-LT" baseline="0" dirty="0" smtClean="0"/>
              <a:t> deginimo mechanizmus. Kelių rūšių baltymų derinys ilgam suteikia sotumo jausmą, kas leidžia sumažinti porcijų dydį ir suvartojamų kalorijų kiekį. </a:t>
            </a:r>
            <a:r>
              <a:rPr lang="lt-LT" dirty="0" smtClean="0"/>
              <a:t>Tereikia vartoti kokteilį kasdien vietoj vieno įprasto valgymo</a:t>
            </a:r>
            <a:r>
              <a:rPr lang="ru-RU" dirty="0" smtClean="0"/>
              <a:t>. </a:t>
            </a:r>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17</a:t>
            </a:fld>
            <a:endParaRPr lang="ru-RU"/>
          </a:p>
        </p:txBody>
      </p:sp>
    </p:spTree>
    <p:extLst>
      <p:ext uri="{BB962C8B-B14F-4D97-AF65-F5344CB8AC3E}">
        <p14:creationId xmlns:p14="http://schemas.microsoft.com/office/powerpoint/2010/main" val="2795826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dirty="0" smtClean="0"/>
              <a:t>Lieknas stangrus kūnas su gerais išvystytais raumenimis patinka visiems. Tačiau ne visiems pavyksta įgyti norimų formų apsiribojant</a:t>
            </a:r>
            <a:r>
              <a:rPr lang="lt-LT" baseline="0" dirty="0" smtClean="0"/>
              <a:t> įprastu racionu. Naudojant šiuos kokteilius galima padidinti raumenų masės apimtis.</a:t>
            </a:r>
            <a:r>
              <a:rPr lang="ru-RU" dirty="0" smtClean="0"/>
              <a:t> </a:t>
            </a:r>
          </a:p>
          <a:p>
            <a:r>
              <a:rPr lang="lt-LT" dirty="0" smtClean="0"/>
              <a:t>Kad raumenys vystytųsi efektyviai, kokteilių vartojimą būtina derinti su pakankamo intensyvumo jėgos </a:t>
            </a:r>
            <a:r>
              <a:rPr lang="lt-LT" dirty="0" err="1" smtClean="0"/>
              <a:t>pratimais</a:t>
            </a:r>
            <a:r>
              <a:rPr lang="lt-LT" dirty="0" smtClean="0"/>
              <a:t>.</a:t>
            </a:r>
            <a:r>
              <a:rPr lang="ru-RU" dirty="0" smtClean="0"/>
              <a:t> </a:t>
            </a:r>
            <a:r>
              <a:rPr lang="lt-LT" dirty="0" smtClean="0"/>
              <a:t>Kokteiliai</a:t>
            </a:r>
            <a:r>
              <a:rPr lang="lt-LT" baseline="0" dirty="0" smtClean="0"/>
              <a:t> aprūpins raumenis visomis reikalingomis jų augimui maistinėmis medžiagomis ir suteiks organizmui papildomos energijos, reikalingos sunkiems fiziniams </a:t>
            </a:r>
            <a:r>
              <a:rPr lang="lt-LT" baseline="0" dirty="0" err="1" smtClean="0"/>
              <a:t>pratimams</a:t>
            </a:r>
            <a:r>
              <a:rPr lang="lt-LT" baseline="0" dirty="0" smtClean="0"/>
              <a:t> atlikti, taip pat padės raumenims atsistatyti po intensyvių treniruočių.</a:t>
            </a:r>
          </a:p>
          <a:p>
            <a:r>
              <a:rPr lang="ru-RU" dirty="0" smtClean="0"/>
              <a:t> </a:t>
            </a:r>
          </a:p>
          <a:p>
            <a:r>
              <a:rPr lang="lt-LT" dirty="0" smtClean="0"/>
              <a:t>Kokteilius reikia įtraukti į racioną kaip papildomą baltymų šaltinį ir vieną kartą per dieną vartoti kartu su įprastu maistu.</a:t>
            </a:r>
            <a:r>
              <a:rPr lang="ru-RU" dirty="0" smtClean="0"/>
              <a:t> </a:t>
            </a:r>
          </a:p>
          <a:p>
            <a:r>
              <a:rPr lang="ru-RU" i="1" dirty="0" err="1" smtClean="0"/>
              <a:t>Daily</a:t>
            </a:r>
            <a:r>
              <a:rPr lang="ru-RU" i="1" dirty="0" smtClean="0"/>
              <a:t> </a:t>
            </a:r>
            <a:r>
              <a:rPr lang="ru-RU" i="1" dirty="0" err="1" smtClean="0"/>
              <a:t>Delicious</a:t>
            </a:r>
            <a:r>
              <a:rPr lang="ru-RU" i="1" dirty="0" smtClean="0"/>
              <a:t> </a:t>
            </a:r>
            <a:r>
              <a:rPr lang="ru-RU" i="1" dirty="0" err="1" smtClean="0"/>
              <a:t>Beauty</a:t>
            </a:r>
            <a:r>
              <a:rPr lang="ru-RU" i="1" dirty="0" smtClean="0"/>
              <a:t> </a:t>
            </a:r>
            <a:r>
              <a:rPr lang="ru-RU" i="1" dirty="0" err="1" smtClean="0"/>
              <a:t>Shake</a:t>
            </a:r>
            <a:r>
              <a:rPr lang="ru-RU" i="1" dirty="0" smtClean="0"/>
              <a:t> </a:t>
            </a:r>
            <a:r>
              <a:rPr lang="lt-LT" i="0" dirty="0" smtClean="0"/>
              <a:t>taip pat </a:t>
            </a:r>
            <a:r>
              <a:rPr lang="lt-LT" dirty="0" smtClean="0"/>
              <a:t>vartokite </a:t>
            </a:r>
            <a:r>
              <a:rPr lang="ru-RU" dirty="0" smtClean="0"/>
              <a:t>20 </a:t>
            </a:r>
            <a:r>
              <a:rPr lang="lt-LT" dirty="0" smtClean="0"/>
              <a:t>minučių prieš treniruotę arba</a:t>
            </a:r>
            <a:r>
              <a:rPr lang="ru-RU" dirty="0" smtClean="0"/>
              <a:t> </a:t>
            </a:r>
            <a:r>
              <a:rPr lang="lt-LT" dirty="0" smtClean="0"/>
              <a:t>per 1 valandą po treniruotės.</a:t>
            </a:r>
            <a:r>
              <a:rPr lang="ru-RU" dirty="0" smtClean="0"/>
              <a:t> </a:t>
            </a:r>
            <a:r>
              <a:rPr lang="en-US" dirty="0" err="1" smtClean="0"/>
              <a:t>Tuo</a:t>
            </a:r>
            <a:r>
              <a:rPr lang="lt-LT" dirty="0" smtClean="0"/>
              <a:t> metu organizmui ypatingai reikia baltymų</a:t>
            </a:r>
            <a:r>
              <a:rPr lang="ru-RU" dirty="0" smtClean="0"/>
              <a:t>. </a:t>
            </a:r>
          </a:p>
          <a:p>
            <a:endParaRPr lang="ru-RU"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18</a:t>
            </a:fld>
            <a:endParaRPr lang="ru-RU"/>
          </a:p>
        </p:txBody>
      </p:sp>
    </p:spTree>
    <p:extLst>
      <p:ext uri="{BB962C8B-B14F-4D97-AF65-F5344CB8AC3E}">
        <p14:creationId xmlns:p14="http://schemas.microsoft.com/office/powerpoint/2010/main" val="3272010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dirty="0" smtClean="0"/>
              <a:t>Šiandieninis gyvenimo tempas dažnai nepalieka laiko pilnavertiškai pavalgyti. Kai kurie specialistai tvirtina, kad valgyti reikia penkis kartus per dieną, kiti sako, kad trijų kartų visiškai pakanka. Kokteiliai padės jums visą laiką likti judriems ir kartu būti sveikiems ir energingiems. Jie duoda galimybę gauti visą maistinių medžiagų, reikalingų teisingam organizmo funkcionavimui ir intensyviai</a:t>
            </a:r>
            <a:r>
              <a:rPr lang="lt-LT" baseline="0" dirty="0" smtClean="0"/>
              <a:t> protinei veiklai,</a:t>
            </a:r>
            <a:r>
              <a:rPr lang="lt-LT" dirty="0" smtClean="0"/>
              <a:t> rinkinį. Gyvūninių ir augalinių baltymų derinys skirtingos</a:t>
            </a:r>
            <a:r>
              <a:rPr lang="lt-LT" baseline="0" dirty="0" smtClean="0"/>
              <a:t> įsisavinimo trukmės dėka</a:t>
            </a:r>
            <a:r>
              <a:rPr lang="lt-LT" dirty="0" smtClean="0"/>
              <a:t> suteiks ilgalaikį sotumo jausmą.</a:t>
            </a:r>
            <a:endParaRPr lang="ru-RU" dirty="0" smtClean="0"/>
          </a:p>
          <a:p>
            <a:r>
              <a:rPr lang="lt-LT" dirty="0" smtClean="0"/>
              <a:t>Reguliarus kokteilių vartojimas aprūpins jus būtinais </a:t>
            </a:r>
            <a:r>
              <a:rPr lang="lt-LT" dirty="0" err="1" smtClean="0"/>
              <a:t>nutrientais</a:t>
            </a:r>
            <a:r>
              <a:rPr lang="lt-LT" dirty="0" smtClean="0"/>
              <a:t> ir padidins organizmo gynybines</a:t>
            </a:r>
            <a:r>
              <a:rPr lang="lt-LT" baseline="0" dirty="0" smtClean="0"/>
              <a:t> galias. Subalansuota kokteilių sudėtis optimizuos virškinimo procesą ir </a:t>
            </a:r>
            <a:r>
              <a:rPr lang="lt-LT" dirty="0" smtClean="0"/>
              <a:t>suteiks papildomos energijos</a:t>
            </a:r>
            <a:r>
              <a:rPr lang="ru-RU" dirty="0" smtClean="0"/>
              <a:t>.</a:t>
            </a:r>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19</a:t>
            </a:fld>
            <a:endParaRPr lang="ru-RU"/>
          </a:p>
        </p:txBody>
      </p:sp>
    </p:spTree>
    <p:extLst>
      <p:ext uri="{BB962C8B-B14F-4D97-AF65-F5344CB8AC3E}">
        <p14:creationId xmlns:p14="http://schemas.microsoft.com/office/powerpoint/2010/main" val="38356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lt-LT" dirty="0" smtClean="0"/>
              <a:t>	</a:t>
            </a:r>
            <a:r>
              <a:rPr lang="en-US" dirty="0" smtClean="0"/>
              <a:t>DDBS</a:t>
            </a:r>
            <a:r>
              <a:rPr lang="ru-RU" dirty="0" smtClean="0"/>
              <a:t> </a:t>
            </a:r>
            <a:r>
              <a:rPr lang="lt-LT" dirty="0" smtClean="0"/>
              <a:t>reikalingi tiems, kurie</a:t>
            </a:r>
            <a:r>
              <a:rPr lang="ru-RU" dirty="0" smtClean="0"/>
              <a:t>:</a:t>
            </a:r>
          </a:p>
          <a:p>
            <a:r>
              <a:rPr lang="lt-LT" dirty="0" smtClean="0"/>
              <a:t>Vertina savo laiką</a:t>
            </a:r>
            <a:endParaRPr lang="ru-RU" dirty="0" smtClean="0"/>
          </a:p>
          <a:p>
            <a:r>
              <a:rPr lang="lt-LT" dirty="0" smtClean="0"/>
              <a:t>Mėgsta tai, kas skanu ir natūralu</a:t>
            </a:r>
            <a:endParaRPr lang="ru-RU" dirty="0" smtClean="0"/>
          </a:p>
          <a:p>
            <a:r>
              <a:rPr lang="lt-LT" dirty="0" smtClean="0"/>
              <a:t>Teisingai maitinasi</a:t>
            </a:r>
            <a:endParaRPr lang="ru-RU" dirty="0" smtClean="0"/>
          </a:p>
          <a:p>
            <a:r>
              <a:rPr lang="lt-LT" dirty="0" smtClean="0"/>
              <a:t>Rūpinasi savo grožiu</a:t>
            </a:r>
            <a:endParaRPr lang="ru-RU" dirty="0" smtClean="0"/>
          </a:p>
          <a:p>
            <a:r>
              <a:rPr lang="lt-LT" dirty="0" smtClean="0"/>
              <a:t>Sportuoja</a:t>
            </a:r>
            <a:endParaRPr lang="ru-RU" dirty="0" smtClean="0"/>
          </a:p>
          <a:p>
            <a:r>
              <a:rPr lang="lt-LT" dirty="0" smtClean="0"/>
              <a:t>Mėgsta aktyviai ilsėtis</a:t>
            </a:r>
            <a:endParaRPr lang="ru-RU" dirty="0" smtClean="0"/>
          </a:p>
          <a:p>
            <a:endParaRPr lang="ru-RU" dirty="0" smtClean="0"/>
          </a:p>
          <a:p>
            <a:r>
              <a:rPr lang="lt-LT" dirty="0" smtClean="0"/>
              <a:t>	Taip pat</a:t>
            </a:r>
            <a:r>
              <a:rPr lang="ru-RU" dirty="0" smtClean="0"/>
              <a:t>:</a:t>
            </a:r>
          </a:p>
          <a:p>
            <a:r>
              <a:rPr lang="lt-LT" dirty="0" smtClean="0"/>
              <a:t>Žmonėms, patiriantiems didelius fizinius krūvius</a:t>
            </a:r>
            <a:endParaRPr lang="ru-RU" dirty="0" smtClean="0"/>
          </a:p>
          <a:p>
            <a:r>
              <a:rPr lang="lt-LT" dirty="0" smtClean="0"/>
              <a:t>Patiriantiems nuovargį ir stresą</a:t>
            </a:r>
            <a:r>
              <a:rPr lang="ru-RU" dirty="0" smtClean="0"/>
              <a:t> </a:t>
            </a:r>
            <a:endParaRPr lang="lt-LT" dirty="0" smtClean="0"/>
          </a:p>
          <a:p>
            <a:r>
              <a:rPr lang="lt-LT" dirty="0" smtClean="0"/>
              <a:t>Turintiems virškinimo problemų</a:t>
            </a:r>
            <a:endParaRPr lang="ru-RU" dirty="0" smtClean="0"/>
          </a:p>
          <a:p>
            <a:r>
              <a:rPr lang="lt-LT" dirty="0" smtClean="0"/>
              <a:t>Reabilitacijos po traumų ar operacijų</a:t>
            </a:r>
            <a:r>
              <a:rPr lang="lt-LT" baseline="0" dirty="0" smtClean="0"/>
              <a:t> metu</a:t>
            </a:r>
            <a:endParaRPr lang="ru-RU" dirty="0" smtClean="0"/>
          </a:p>
          <a:p>
            <a:r>
              <a:rPr lang="lt-LT" dirty="0" smtClean="0"/>
              <a:t>Visiems, norintiems išsaugoti normalų svorį</a:t>
            </a:r>
            <a:endParaRPr lang="ru-RU" dirty="0" smtClean="0"/>
          </a:p>
          <a:p>
            <a:r>
              <a:rPr lang="lt-LT" dirty="0" smtClean="0"/>
              <a:t>Norintiems turėti</a:t>
            </a:r>
            <a:r>
              <a:rPr lang="lt-LT" baseline="0" dirty="0" smtClean="0"/>
              <a:t> sveikus plaukus, nagus ir odą</a:t>
            </a:r>
            <a:endParaRPr lang="ru-RU" dirty="0" smtClean="0"/>
          </a:p>
          <a:p>
            <a:r>
              <a:rPr lang="lt-LT" dirty="0" smtClean="0"/>
              <a:t>Pagyvenusiems žmonėms</a:t>
            </a:r>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20</a:t>
            </a:fld>
            <a:endParaRPr lang="ru-RU"/>
          </a:p>
        </p:txBody>
      </p:sp>
    </p:spTree>
    <p:extLst>
      <p:ext uri="{BB962C8B-B14F-4D97-AF65-F5344CB8AC3E}">
        <p14:creationId xmlns:p14="http://schemas.microsoft.com/office/powerpoint/2010/main" val="2856329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baseline="0" dirty="0" smtClean="0"/>
              <a:t>Ką daryti, jei maisto produktai neaprūpina mūsų organizmo visais gyvybiškai reikalingais vitaminais ir mineralais?</a:t>
            </a:r>
            <a:endParaRPr lang="ru-RU" baseline="0" dirty="0" smtClean="0"/>
          </a:p>
          <a:p>
            <a:endParaRPr lang="ru-RU" baseline="0" dirty="0" smtClean="0"/>
          </a:p>
          <a:p>
            <a:r>
              <a:rPr lang="lt-LT" dirty="0" smtClean="0"/>
              <a:t>Pasižiūrėkime kaip ši problema buvo sprendžiama Japonijoje. Tekančios saulės šalis yra puikus atidaus rūpinimosi piliečių sveikatos išsaugojimu pavyzdys. </a:t>
            </a:r>
            <a:r>
              <a:rPr lang="lt-LT" baseline="0" dirty="0" smtClean="0"/>
              <a:t>Šioje šalyje jau gyvena </a:t>
            </a:r>
            <a:r>
              <a:rPr lang="ru-RU" dirty="0" smtClean="0"/>
              <a:t>50 000 </a:t>
            </a:r>
            <a:r>
              <a:rPr lang="lt-LT" dirty="0" smtClean="0"/>
              <a:t>žmonių, kurių amžius viršija</a:t>
            </a:r>
            <a:r>
              <a:rPr lang="ru-RU" dirty="0" smtClean="0"/>
              <a:t> 100 </a:t>
            </a:r>
            <a:r>
              <a:rPr lang="lt-LT" dirty="0" smtClean="0"/>
              <a:t>metų</a:t>
            </a:r>
            <a:r>
              <a:rPr lang="ru-RU" dirty="0" smtClean="0"/>
              <a:t>!</a:t>
            </a:r>
            <a:br>
              <a:rPr lang="ru-RU" dirty="0" smtClean="0"/>
            </a:br>
            <a:r>
              <a:rPr lang="ru-RU" dirty="0" smtClean="0"/>
              <a:t/>
            </a:r>
            <a:br>
              <a:rPr lang="ru-RU" dirty="0" smtClean="0"/>
            </a:br>
            <a:r>
              <a:rPr lang="lt-LT" dirty="0" smtClean="0"/>
              <a:t>Japonijos medicina mums gali pasirodyti labai keista.</a:t>
            </a:r>
            <a:r>
              <a:rPr lang="ru-RU" dirty="0" smtClean="0"/>
              <a:t> </a:t>
            </a:r>
            <a:r>
              <a:rPr lang="lt-LT" dirty="0" smtClean="0"/>
              <a:t>Niekas nenustebs, jei gydytojas </a:t>
            </a:r>
            <a:r>
              <a:rPr lang="ru-RU" dirty="0" smtClean="0"/>
              <a:t> </a:t>
            </a:r>
            <a:r>
              <a:rPr lang="lt-LT" dirty="0" smtClean="0"/>
              <a:t>išrašys pasivaikščioti parke</a:t>
            </a:r>
            <a:r>
              <a:rPr lang="ru-RU" dirty="0" smtClean="0"/>
              <a:t> </a:t>
            </a:r>
            <a:r>
              <a:rPr lang="lt-LT" dirty="0" smtClean="0"/>
              <a:t>kasdien po 40 minučių. Japonai yra labai paklusnūs ir sąžiningai</a:t>
            </a:r>
            <a:r>
              <a:rPr lang="lt-LT" baseline="0" dirty="0" smtClean="0"/>
              <a:t> vykdys visas instrukcijas.</a:t>
            </a:r>
            <a:r>
              <a:rPr lang="ru-RU" dirty="0" smtClean="0"/>
              <a:t> </a:t>
            </a:r>
            <a:br>
              <a:rPr lang="ru-RU" dirty="0" smtClean="0"/>
            </a:br>
            <a:r>
              <a:rPr lang="ru-RU" dirty="0" smtClean="0"/>
              <a:t/>
            </a:r>
            <a:br>
              <a:rPr lang="ru-RU" dirty="0" smtClean="0"/>
            </a:br>
            <a:r>
              <a:rPr lang="lt-LT" dirty="0" smtClean="0"/>
              <a:t>Kurgi slypi tokių aukštų japonų ilgaamžiškumo rodiklių paslaptis?</a:t>
            </a:r>
            <a:r>
              <a:rPr lang="ru-RU" dirty="0" smtClean="0"/>
              <a:t/>
            </a:r>
            <a:br>
              <a:rPr lang="ru-RU" dirty="0" smtClean="0"/>
            </a:br>
            <a:r>
              <a:rPr lang="ru-RU" dirty="0" smtClean="0"/>
              <a:t/>
            </a:r>
            <a:br>
              <a:rPr lang="ru-RU" dirty="0" smtClean="0"/>
            </a:br>
            <a:r>
              <a:rPr lang="ru-RU" dirty="0" smtClean="0"/>
              <a:t>► </a:t>
            </a:r>
            <a:r>
              <a:rPr lang="lt-LT" dirty="0" smtClean="0"/>
              <a:t>Pirmiausia</a:t>
            </a:r>
            <a:r>
              <a:rPr lang="ru-RU" dirty="0" smtClean="0"/>
              <a:t>, </a:t>
            </a:r>
            <a:r>
              <a:rPr lang="lt-LT" dirty="0" smtClean="0"/>
              <a:t>tai</a:t>
            </a:r>
            <a:r>
              <a:rPr lang="lt-LT" baseline="0" dirty="0" smtClean="0"/>
              <a:t> stabili teisinga mityba ir fizinis krūvis.</a:t>
            </a:r>
            <a:r>
              <a:rPr lang="ru-RU" dirty="0" smtClean="0"/>
              <a:t/>
            </a:r>
            <a:br>
              <a:rPr lang="ru-RU" dirty="0" smtClean="0"/>
            </a:br>
            <a:r>
              <a:rPr lang="ru-RU" dirty="0" smtClean="0"/>
              <a:t/>
            </a:r>
            <a:br>
              <a:rPr lang="ru-RU" dirty="0" smtClean="0"/>
            </a:br>
            <a:r>
              <a:rPr lang="ru-RU" dirty="0" smtClean="0"/>
              <a:t>► </a:t>
            </a:r>
            <a:r>
              <a:rPr lang="lt-LT" dirty="0" smtClean="0"/>
              <a:t>Antra</a:t>
            </a:r>
            <a:r>
              <a:rPr lang="ru-RU" dirty="0" smtClean="0"/>
              <a:t>, </a:t>
            </a:r>
            <a:r>
              <a:rPr lang="lt-LT" dirty="0" smtClean="0"/>
              <a:t>reguliarūs medicininiai patikrinimai</a:t>
            </a:r>
            <a:r>
              <a:rPr lang="ru-RU" dirty="0" smtClean="0"/>
              <a:t>.</a:t>
            </a:r>
            <a:br>
              <a:rPr lang="ru-RU" dirty="0" smtClean="0"/>
            </a:br>
            <a:r>
              <a:rPr lang="ru-RU" dirty="0" smtClean="0"/>
              <a:t/>
            </a:r>
            <a:br>
              <a:rPr lang="ru-RU" dirty="0" smtClean="0"/>
            </a:br>
            <a:r>
              <a:rPr lang="ru-RU" dirty="0" smtClean="0"/>
              <a:t>► </a:t>
            </a:r>
            <a:r>
              <a:rPr lang="lt-LT" dirty="0" smtClean="0"/>
              <a:t>Ir trečioji tokių aukštų ilgaamžiškumo ir rekordiškų sveikatos rodiklių „paslaptis“</a:t>
            </a:r>
            <a:r>
              <a:rPr lang="ru-RU" dirty="0" smtClean="0"/>
              <a:t> </a:t>
            </a:r>
            <a:r>
              <a:rPr lang="lt-LT" dirty="0" smtClean="0"/>
              <a:t>– valstybinė nacijos sveikatos atstatymo</a:t>
            </a:r>
            <a:r>
              <a:rPr lang="lt-LT" baseline="0" dirty="0" smtClean="0"/>
              <a:t> programa.</a:t>
            </a:r>
          </a:p>
          <a:p>
            <a:r>
              <a:rPr lang="lt-LT" dirty="0" smtClean="0"/>
              <a:t>Sprendimas buvo rastas dar prieš </a:t>
            </a:r>
            <a:r>
              <a:rPr lang="ru-RU" dirty="0" smtClean="0"/>
              <a:t>50 </a:t>
            </a:r>
            <a:r>
              <a:rPr lang="lt-LT" dirty="0" smtClean="0"/>
              <a:t>metų. Jo esmė – gyventojų raciono korekcija biologiškai aktyvių maisto papildų pagalba.</a:t>
            </a:r>
            <a:r>
              <a:rPr lang="ru-RU" dirty="0" smtClean="0"/>
              <a:t> </a:t>
            </a:r>
            <a:r>
              <a:rPr lang="lt-LT" dirty="0" smtClean="0"/>
              <a:t>Šiuo metu</a:t>
            </a:r>
            <a:r>
              <a:rPr lang="ru-RU" dirty="0" smtClean="0"/>
              <a:t> 90</a:t>
            </a:r>
            <a:r>
              <a:rPr lang="lt-LT" dirty="0" smtClean="0"/>
              <a:t> </a:t>
            </a:r>
            <a:r>
              <a:rPr lang="ru-RU" dirty="0" smtClean="0"/>
              <a:t>% </a:t>
            </a:r>
            <a:r>
              <a:rPr lang="lt-LT" dirty="0" smtClean="0"/>
              <a:t>Japonijos gyventojų kasdien vartoja BAMP.</a:t>
            </a:r>
            <a:r>
              <a:rPr lang="ru-RU" dirty="0" smtClean="0"/>
              <a:t> </a:t>
            </a:r>
            <a:r>
              <a:rPr lang="lt-LT" dirty="0" smtClean="0"/>
              <a:t>Net priėmimo į darbą anketose</a:t>
            </a:r>
            <a:r>
              <a:rPr lang="ru-RU" dirty="0" smtClean="0"/>
              <a:t> </a:t>
            </a:r>
            <a:r>
              <a:rPr lang="lt-LT" dirty="0" smtClean="0"/>
              <a:t>visada yra klausimai apie žmogaus vartojamus maisto papildus.</a:t>
            </a:r>
            <a:r>
              <a:rPr lang="ru-RU" dirty="0" smtClean="0"/>
              <a:t> </a:t>
            </a:r>
            <a:r>
              <a:rPr lang="lt-LT" dirty="0" smtClean="0"/>
              <a:t>Atsakymai į juos suteikia darbdaviui informacijos</a:t>
            </a:r>
            <a:r>
              <a:rPr lang="lt-LT" baseline="0" dirty="0" smtClean="0"/>
              <a:t> apie tai, kaip atsakingai žmogus rūpinasi savo sveikata ir koks bus jo požiūris į darbą. Japonijos kompanijos vertina visada sveikus, trykštančius energija ir sumanumu darbuotojus.</a:t>
            </a:r>
            <a:r>
              <a:rPr lang="ru-RU" dirty="0" smtClean="0"/>
              <a:t/>
            </a:r>
            <a:br>
              <a:rPr lang="ru-RU" dirty="0" smtClean="0"/>
            </a:br>
            <a:r>
              <a:rPr lang="lt-LT" dirty="0" smtClean="0"/>
              <a:t>Tokio</a:t>
            </a:r>
            <a:r>
              <a:rPr lang="lt-LT" baseline="0" dirty="0" smtClean="0"/>
              <a:t> požiūrio į BAMP vartojimą rezultatas yra tas, kad japonai </a:t>
            </a:r>
            <a:r>
              <a:rPr lang="lt-LT" dirty="0" smtClean="0"/>
              <a:t>visada atrodo jauni „ne pagal metus“ ir gyvena aktyviai būdami bet kokio amžiaus.</a:t>
            </a:r>
            <a:endParaRPr lang="ru-RU" dirty="0" smtClean="0"/>
          </a:p>
          <a:p>
            <a:endParaRPr lang="ru-RU" dirty="0" smtClean="0"/>
          </a:p>
          <a:p>
            <a:r>
              <a:rPr lang="lt-LT" dirty="0" smtClean="0"/>
              <a:t>Šiuo metu mitybos korektorius ir pakaitalus vartoja</a:t>
            </a:r>
            <a:r>
              <a:rPr lang="ru-RU" dirty="0" smtClean="0"/>
              <a:t>:</a:t>
            </a:r>
            <a:br>
              <a:rPr lang="ru-RU" dirty="0" smtClean="0"/>
            </a:br>
            <a:r>
              <a:rPr lang="lt-LT" dirty="0" smtClean="0"/>
              <a:t>Japonijoje</a:t>
            </a:r>
            <a:r>
              <a:rPr lang="ru-RU" dirty="0" smtClean="0"/>
              <a:t> – 90</a:t>
            </a:r>
            <a:r>
              <a:rPr lang="lt-LT" dirty="0" smtClean="0"/>
              <a:t> </a:t>
            </a:r>
            <a:r>
              <a:rPr lang="ru-RU" dirty="0" smtClean="0"/>
              <a:t>% </a:t>
            </a:r>
            <a:r>
              <a:rPr lang="lt-LT" dirty="0" smtClean="0"/>
              <a:t>gyventojų</a:t>
            </a:r>
            <a:r>
              <a:rPr lang="ru-RU" dirty="0" smtClean="0"/>
              <a:t/>
            </a:r>
            <a:br>
              <a:rPr lang="ru-RU" dirty="0" smtClean="0"/>
            </a:br>
            <a:r>
              <a:rPr lang="lt-LT" dirty="0" smtClean="0"/>
              <a:t>JAV</a:t>
            </a:r>
            <a:r>
              <a:rPr lang="ru-RU" dirty="0" smtClean="0"/>
              <a:t> – 70</a:t>
            </a:r>
            <a:r>
              <a:rPr lang="lt-LT" dirty="0" smtClean="0"/>
              <a:t> </a:t>
            </a:r>
            <a:r>
              <a:rPr lang="ru-RU" dirty="0" smtClean="0"/>
              <a:t>% </a:t>
            </a:r>
            <a:r>
              <a:rPr lang="lt-LT" dirty="0" smtClean="0"/>
              <a:t>gyventojų</a:t>
            </a:r>
            <a:r>
              <a:rPr lang="ru-RU" dirty="0" smtClean="0"/>
              <a:t/>
            </a:r>
            <a:br>
              <a:rPr lang="ru-RU" dirty="0" smtClean="0"/>
            </a:br>
            <a:r>
              <a:rPr lang="lt-LT" dirty="0" smtClean="0"/>
              <a:t>Europoje</a:t>
            </a:r>
            <a:r>
              <a:rPr lang="ru-RU" dirty="0" smtClean="0"/>
              <a:t> – 50</a:t>
            </a:r>
            <a:r>
              <a:rPr lang="lt-LT" dirty="0" smtClean="0"/>
              <a:t> </a:t>
            </a:r>
            <a:r>
              <a:rPr lang="ru-RU" dirty="0" smtClean="0"/>
              <a:t>% </a:t>
            </a:r>
            <a:r>
              <a:rPr lang="lt-LT" dirty="0" smtClean="0"/>
              <a:t>gyventojų</a:t>
            </a:r>
            <a:endParaRPr lang="ru-RU" dirty="0" smtClean="0"/>
          </a:p>
          <a:p>
            <a:endParaRPr lang="ru-RU" dirty="0" smtClean="0"/>
          </a:p>
          <a:p>
            <a:r>
              <a:rPr lang="lt-LT" dirty="0" smtClean="0"/>
              <a:t>Rusijoje BAMP</a:t>
            </a:r>
            <a:r>
              <a:rPr lang="lt-LT" baseline="0" dirty="0" smtClean="0"/>
              <a:t> vartoja</a:t>
            </a:r>
            <a:r>
              <a:rPr lang="lt-LT" dirty="0" smtClean="0"/>
              <a:t> apie </a:t>
            </a:r>
            <a:r>
              <a:rPr lang="ru-RU" dirty="0" smtClean="0"/>
              <a:t>3</a:t>
            </a:r>
            <a:r>
              <a:rPr lang="lt-LT" dirty="0" smtClean="0"/>
              <a:t> </a:t>
            </a:r>
            <a:r>
              <a:rPr lang="ru-RU" dirty="0" smtClean="0"/>
              <a:t>%, </a:t>
            </a:r>
            <a:r>
              <a:rPr lang="lt-LT" dirty="0" smtClean="0"/>
              <a:t>NVS šalyse</a:t>
            </a:r>
            <a:r>
              <a:rPr lang="ru-RU" dirty="0" smtClean="0"/>
              <a:t> </a:t>
            </a:r>
            <a:r>
              <a:rPr lang="lt-LT" dirty="0" smtClean="0"/>
              <a:t>– vidutiniškai</a:t>
            </a:r>
            <a:r>
              <a:rPr lang="lt-LT" baseline="0" dirty="0" smtClean="0"/>
              <a:t> </a:t>
            </a:r>
            <a:r>
              <a:rPr lang="ru-RU" dirty="0" smtClean="0"/>
              <a:t>3</a:t>
            </a:r>
            <a:r>
              <a:rPr lang="lt-LT" dirty="0" smtClean="0"/>
              <a:t>–</a:t>
            </a:r>
            <a:r>
              <a:rPr lang="ru-RU" dirty="0" smtClean="0"/>
              <a:t>8</a:t>
            </a:r>
            <a:r>
              <a:rPr lang="lt-LT" dirty="0" smtClean="0"/>
              <a:t> </a:t>
            </a:r>
            <a:r>
              <a:rPr lang="ru-RU" dirty="0" smtClean="0"/>
              <a:t>% </a:t>
            </a:r>
            <a:r>
              <a:rPr lang="lt-LT" dirty="0" smtClean="0"/>
              <a:t>gyventojų</a:t>
            </a:r>
            <a:r>
              <a:rPr lang="ru-RU" dirty="0" smtClean="0"/>
              <a:t>. </a:t>
            </a:r>
          </a:p>
          <a:p>
            <a:endParaRPr lang="ru-RU" dirty="0" smtClean="0"/>
          </a:p>
          <a:p>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3</a:t>
            </a:fld>
            <a:endParaRPr lang="ru-RU"/>
          </a:p>
        </p:txBody>
      </p:sp>
    </p:spTree>
    <p:extLst>
      <p:ext uri="{BB962C8B-B14F-4D97-AF65-F5344CB8AC3E}">
        <p14:creationId xmlns:p14="http://schemas.microsoft.com/office/powerpoint/2010/main" val="3371465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lt-LT" altLang="en-US" dirty="0"/>
          </a:p>
        </p:txBody>
      </p:sp>
      <p:sp>
        <p:nvSpPr>
          <p:cNvPr id="4" name="Slide Number Placeholder 3"/>
          <p:cNvSpPr>
            <a:spLocks noGrp="1"/>
          </p:cNvSpPr>
          <p:nvPr>
            <p:ph type="sldNum" sz="quarter" idx="5"/>
          </p:nvPr>
        </p:nvSpPr>
        <p:spPr/>
        <p:txBody>
          <a:bodyPr/>
          <a:lstStyle/>
          <a:p>
            <a:fld id="{8C4D3A0E-9FFD-4498-9051-1B5CE16836BD}" type="slidenum">
              <a:rPr lang="ru-RU" smtClean="0"/>
              <a:t>21</a:t>
            </a:fld>
            <a:endParaRPr lang="ru-RU"/>
          </a:p>
        </p:txBody>
      </p:sp>
    </p:spTree>
    <p:extLst>
      <p:ext uri="{BB962C8B-B14F-4D97-AF65-F5344CB8AC3E}">
        <p14:creationId xmlns:p14="http://schemas.microsoft.com/office/powerpoint/2010/main" val="3676867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22</a:t>
            </a:fld>
            <a:endParaRPr lang="ru-RU"/>
          </a:p>
        </p:txBody>
      </p:sp>
    </p:spTree>
    <p:extLst>
      <p:ext uri="{BB962C8B-B14F-4D97-AF65-F5344CB8AC3E}">
        <p14:creationId xmlns:p14="http://schemas.microsoft.com/office/powerpoint/2010/main" val="1541226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baseline="0" dirty="0" smtClean="0"/>
              <a:t>Mes gyvename tokiu režimu, kad esame nuolat užsiėmę ir mums nuolat trūksta laiko.</a:t>
            </a:r>
            <a:endParaRPr lang="ru-RU" baseline="0" dirty="0" smtClean="0"/>
          </a:p>
          <a:p>
            <a:r>
              <a:rPr lang="lt-LT" baseline="0" dirty="0" smtClean="0"/>
              <a:t>Sutinkate</a:t>
            </a:r>
            <a:r>
              <a:rPr lang="ru-RU" baseline="0" dirty="0" smtClean="0"/>
              <a:t>?!</a:t>
            </a:r>
          </a:p>
          <a:p>
            <a:r>
              <a:rPr lang="lt-LT" baseline="0" dirty="0" smtClean="0"/>
              <a:t>Todėl mes keliame ypatingus reikalavimus maistui, kurį valgome</a:t>
            </a:r>
            <a:r>
              <a:rPr lang="ru-RU" baseline="0" dirty="0" smtClean="0"/>
              <a:t>!</a:t>
            </a:r>
            <a:endParaRPr lang="lt-LT" baseline="0" dirty="0" smtClean="0"/>
          </a:p>
          <a:p>
            <a:endParaRPr lang="ru-RU" dirty="0" smtClean="0"/>
          </a:p>
          <a:p>
            <a:r>
              <a:rPr lang="lt-LT" baseline="0" dirty="0" smtClean="0"/>
              <a:t>Kad atitiktų šiuolaikinės visuomenės poreikius maistas turi būti</a:t>
            </a:r>
            <a:r>
              <a:rPr lang="ru-RU" baseline="0" dirty="0" smtClean="0"/>
              <a:t>:</a:t>
            </a:r>
          </a:p>
          <a:p>
            <a:pPr marL="171450" indent="-171450">
              <a:buFont typeface="Arial" panose="020B0604020202020204" pitchFamily="34" charset="0"/>
              <a:buChar char="•"/>
            </a:pPr>
            <a:r>
              <a:rPr lang="lt-LT" baseline="0" dirty="0" smtClean="0"/>
              <a:t>Greitai paruošiamas</a:t>
            </a:r>
            <a:r>
              <a:rPr lang="ru-RU" baseline="0" dirty="0" smtClean="0"/>
              <a:t>. </a:t>
            </a:r>
            <a:r>
              <a:rPr lang="lt-LT" baseline="0" dirty="0" smtClean="0"/>
              <a:t>Laikas turi susitaupyti tiek ruošiant maistą, tiek jį valgant.</a:t>
            </a:r>
            <a:endParaRPr lang="ru-RU" baseline="0" dirty="0" smtClean="0"/>
          </a:p>
          <a:p>
            <a:pPr marL="171450" indent="-171450">
              <a:buFont typeface="Arial" panose="020B0604020202020204" pitchFamily="34" charset="0"/>
              <a:buChar char="•"/>
            </a:pPr>
            <a:r>
              <a:rPr lang="lt-LT" baseline="0" dirty="0" smtClean="0"/>
              <a:t>Maistingas</a:t>
            </a:r>
            <a:endParaRPr lang="ru-RU" baseline="0" dirty="0" smtClean="0"/>
          </a:p>
          <a:p>
            <a:pPr marL="171450" indent="-171450">
              <a:buFont typeface="Arial" panose="020B0604020202020204" pitchFamily="34" charset="0"/>
              <a:buChar char="•"/>
            </a:pPr>
            <a:r>
              <a:rPr lang="lt-LT" baseline="0" dirty="0" smtClean="0"/>
              <a:t>Naudingas</a:t>
            </a:r>
            <a:endParaRPr lang="ru-RU" baseline="0" dirty="0" smtClean="0"/>
          </a:p>
          <a:p>
            <a:pPr marL="171450" indent="-171450">
              <a:buFont typeface="Arial" panose="020B0604020202020204" pitchFamily="34" charset="0"/>
              <a:buChar char="•"/>
            </a:pPr>
            <a:r>
              <a:rPr lang="lt-LT" baseline="0" dirty="0" smtClean="0"/>
              <a:t>Saugus</a:t>
            </a:r>
            <a:endParaRPr lang="ru-RU" baseline="0" dirty="0" smtClean="0"/>
          </a:p>
          <a:p>
            <a:pPr marL="171450" indent="-171450">
              <a:buFont typeface="Arial" panose="020B0604020202020204" pitchFamily="34" charset="0"/>
              <a:buChar char="•"/>
            </a:pPr>
            <a:r>
              <a:rPr lang="lt-LT" baseline="0" dirty="0" smtClean="0"/>
              <a:t>Ir, žinoma, skanus</a:t>
            </a:r>
            <a:endParaRPr lang="ru-RU" baseline="0" dirty="0" smtClean="0"/>
          </a:p>
          <a:p>
            <a:pPr marL="171450" indent="-171450">
              <a:buFont typeface="Arial" panose="020B0604020202020204" pitchFamily="34" charset="0"/>
              <a:buChar char="•"/>
            </a:pPr>
            <a:endParaRPr lang="ru-RU" baseline="0" dirty="0" smtClean="0"/>
          </a:p>
          <a:p>
            <a:pPr marL="0" indent="0">
              <a:buFont typeface="Arial" panose="020B0604020202020204" pitchFamily="34" charset="0"/>
              <a:buNone/>
            </a:pPr>
            <a:r>
              <a:rPr lang="lt-LT" baseline="0" dirty="0" smtClean="0"/>
              <a:t>Ar tai įmanoma</a:t>
            </a:r>
            <a:r>
              <a:rPr lang="ru-RU" baseline="0" dirty="0" smtClean="0"/>
              <a:t>? </a:t>
            </a:r>
          </a:p>
          <a:p>
            <a:pPr marL="0" indent="0">
              <a:buFont typeface="Arial" panose="020B0604020202020204" pitchFamily="34" charset="0"/>
              <a:buNone/>
            </a:pPr>
            <a:r>
              <a:rPr lang="lt-LT" baseline="0" dirty="0" smtClean="0"/>
              <a:t>Kaip rodo praktika ir susiformavusi mitybos kultūra Europoje, Japonijoje, JAV, toks derinys yra įmanomas!</a:t>
            </a:r>
            <a:endParaRPr lang="ru-RU" baseline="0" dirty="0" smtClean="0"/>
          </a:p>
          <a:p>
            <a:pPr marL="0" indent="0">
              <a:buFont typeface="Arial" panose="020B0604020202020204" pitchFamily="34" charset="0"/>
              <a:buNone/>
            </a:pPr>
            <a:endParaRPr lang="ru-RU" baseline="0" dirty="0" smtClean="0"/>
          </a:p>
          <a:p>
            <a:pPr marL="0" indent="0">
              <a:buFont typeface="Arial" panose="020B0604020202020204" pitchFamily="34" charset="0"/>
              <a:buNone/>
            </a:pPr>
            <a:r>
              <a:rPr lang="lt-LT" baseline="0" dirty="0" smtClean="0"/>
              <a:t>Susipažinkime</a:t>
            </a:r>
            <a:r>
              <a:rPr lang="ru-RU" baseline="0" dirty="0" smtClean="0"/>
              <a:t>!</a:t>
            </a:r>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4</a:t>
            </a:fld>
            <a:endParaRPr lang="ru-RU"/>
          </a:p>
        </p:txBody>
      </p:sp>
    </p:spTree>
    <p:extLst>
      <p:ext uri="{BB962C8B-B14F-4D97-AF65-F5344CB8AC3E}">
        <p14:creationId xmlns:p14="http://schemas.microsoft.com/office/powerpoint/2010/main" val="1097842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dirty="0" smtClean="0"/>
              <a:t>Sveikų produktų, skirtų jūsų organizmo mitybai,</a:t>
            </a:r>
            <a:r>
              <a:rPr lang="lt-LT" baseline="0" dirty="0" smtClean="0"/>
              <a:t> linija </a:t>
            </a:r>
            <a:r>
              <a:rPr lang="en-US" i="1" dirty="0" smtClean="0"/>
              <a:t>Daily Delicious</a:t>
            </a:r>
            <a:r>
              <a:rPr lang="ru-RU" dirty="0" smtClean="0"/>
              <a:t> </a:t>
            </a:r>
            <a:r>
              <a:rPr lang="lt-LT" baseline="0" dirty="0" smtClean="0"/>
              <a:t>(„Skanu kiekvieną dieną“)</a:t>
            </a:r>
            <a:r>
              <a:rPr lang="ru-RU" dirty="0" smtClean="0"/>
              <a:t> </a:t>
            </a:r>
            <a:r>
              <a:rPr lang="lt-LT" dirty="0" smtClean="0"/>
              <a:t>ir pirmieji šios produktų linijos atstovai – </a:t>
            </a:r>
            <a:r>
              <a:rPr lang="en-US" i="1" dirty="0" smtClean="0"/>
              <a:t>Beauty </a:t>
            </a:r>
            <a:r>
              <a:rPr lang="lt-LT" i="1" dirty="0" smtClean="0"/>
              <a:t>S</a:t>
            </a:r>
            <a:r>
              <a:rPr lang="en-US" i="1" dirty="0" smtClean="0"/>
              <a:t>hake</a:t>
            </a:r>
            <a:r>
              <a:rPr lang="ru-RU" i="1" dirty="0" smtClean="0"/>
              <a:t> </a:t>
            </a:r>
            <a:r>
              <a:rPr lang="lt-LT" i="1" dirty="0" smtClean="0"/>
              <a:t>(„</a:t>
            </a:r>
            <a:r>
              <a:rPr lang="lt-LT" i="0" dirty="0" smtClean="0"/>
              <a:t>Skanu būti gražiems“).</a:t>
            </a:r>
            <a:endParaRPr lang="ru-RU" i="0" dirty="0" smtClean="0"/>
          </a:p>
          <a:p>
            <a:endParaRPr lang="ru-RU" baseline="0" dirty="0" smtClean="0"/>
          </a:p>
          <a:p>
            <a:r>
              <a:rPr lang="lt-LT" baseline="0" dirty="0" smtClean="0"/>
              <a:t>Sutikite, kad dažnai tai, kas skanu, nebūna naudinga. O tai, kas naudinga – ne visada skanu... </a:t>
            </a:r>
          </a:p>
          <a:p>
            <a:endParaRPr lang="lt-LT" baseline="0" dirty="0" smtClean="0"/>
          </a:p>
          <a:p>
            <a:r>
              <a:rPr lang="lt-LT" baseline="0" dirty="0" smtClean="0"/>
              <a:t>Daugiau kaip pusantrų metų buvo kuriamas produktas, kuris atitinka patį svarbiausią poreikį –</a:t>
            </a:r>
            <a:r>
              <a:rPr lang="ru-RU" baseline="0" dirty="0" smtClean="0"/>
              <a:t> </a:t>
            </a:r>
            <a:r>
              <a:rPr lang="lt-LT" baseline="0" dirty="0" smtClean="0"/>
              <a:t>„skanu ir naudinga“.</a:t>
            </a:r>
            <a:endParaRPr lang="ru-RU" baseline="0" dirty="0" smtClean="0"/>
          </a:p>
          <a:p>
            <a:pPr marL="0" marR="0" indent="0" algn="l" defTabSz="914400" rtl="0" eaLnBrk="1" fontAlgn="auto" latinLnBrk="0" hangingPunct="1">
              <a:lnSpc>
                <a:spcPct val="100000"/>
              </a:lnSpc>
              <a:spcBef>
                <a:spcPts val="0"/>
              </a:spcBef>
              <a:spcAft>
                <a:spcPts val="0"/>
              </a:spcAft>
              <a:buClrTx/>
              <a:buSzTx/>
              <a:buFontTx/>
              <a:buNone/>
              <a:defRPr/>
            </a:pPr>
            <a:r>
              <a:rPr lang="lt-LT" baseline="0" dirty="0" smtClean="0"/>
              <a:t>Mūsų produktas</a:t>
            </a:r>
            <a:r>
              <a:rPr lang="ru-RU" dirty="0" smtClean="0"/>
              <a:t> </a:t>
            </a:r>
            <a:r>
              <a:rPr lang="en-US" i="1" dirty="0" smtClean="0"/>
              <a:t>Daily Delicious</a:t>
            </a:r>
            <a:r>
              <a:rPr lang="ru-RU" i="1" dirty="0" smtClean="0"/>
              <a:t> </a:t>
            </a:r>
            <a:r>
              <a:rPr lang="lt-LT" dirty="0" smtClean="0"/>
              <a:t>ne tik sveikas, bet ir labai skanus</a:t>
            </a:r>
            <a:r>
              <a:rPr lang="ru-RU" baseline="0" dirty="0" smtClean="0"/>
              <a:t>! </a:t>
            </a:r>
            <a:r>
              <a:rPr lang="lt-LT" baseline="0" dirty="0" smtClean="0"/>
              <a:t>Tai subalansuotų gyvūninių ir augalinių baltymų, suderintų su kolagenu ir vitaminų bei mineralų kompleksu, šaltinis</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kuris padeda palaikyti gyvybinį tonusą, fizinį aktyvumą</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ir kiekvieną dieną suteikia energijos.</a:t>
            </a:r>
            <a:r>
              <a:rPr lang="ru-RU"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defRPr/>
            </a:pPr>
            <a:endParaRPr lang="ru-RU" baseline="0" dirty="0" smtClean="0"/>
          </a:p>
          <a:p>
            <a:pPr marL="0" marR="0" indent="0" algn="l" defTabSz="914400" rtl="0" eaLnBrk="1" fontAlgn="auto" latinLnBrk="0" hangingPunct="1">
              <a:lnSpc>
                <a:spcPct val="100000"/>
              </a:lnSpc>
              <a:spcBef>
                <a:spcPts val="0"/>
              </a:spcBef>
              <a:spcAft>
                <a:spcPts val="0"/>
              </a:spcAft>
              <a:buClrTx/>
              <a:buSzTx/>
              <a:buFontTx/>
              <a:buNone/>
              <a:defRPr/>
            </a:pPr>
            <a:r>
              <a:rPr lang="lt-LT" sz="1200" kern="1200" dirty="0" smtClean="0">
                <a:solidFill>
                  <a:schemeClr val="tx1"/>
                </a:solidFill>
                <a:effectLst/>
                <a:latin typeface="+mn-lt"/>
                <a:ea typeface="+mn-ea"/>
                <a:cs typeface="+mn-cs"/>
              </a:rPr>
              <a:t>Kokteiliuose nėra GMO ir jų gamyboje</a:t>
            </a:r>
            <a:r>
              <a:rPr lang="lt-LT" sz="1200" kern="1200" baseline="0" dirty="0" smtClean="0">
                <a:solidFill>
                  <a:schemeClr val="tx1"/>
                </a:solidFill>
                <a:effectLst/>
                <a:latin typeface="+mn-lt"/>
                <a:ea typeface="+mn-ea"/>
                <a:cs typeface="+mn-cs"/>
              </a:rPr>
              <a:t> nenaudojamos medžiagos, gautos iš genetiškai modifikuotų ingredientų.</a:t>
            </a:r>
            <a:r>
              <a:rPr lang="ru-RU" sz="1200" kern="1200" dirty="0" smtClean="0">
                <a:solidFill>
                  <a:schemeClr val="tx1"/>
                </a:solidFill>
                <a:effectLst/>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5</a:t>
            </a:fld>
            <a:endParaRPr lang="ru-RU"/>
          </a:p>
        </p:txBody>
      </p:sp>
    </p:spTree>
    <p:extLst>
      <p:ext uri="{BB962C8B-B14F-4D97-AF65-F5344CB8AC3E}">
        <p14:creationId xmlns:p14="http://schemas.microsoft.com/office/powerpoint/2010/main" val="1504226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dirty="0" smtClean="0"/>
              <a:t>Mūsų naujojo produkto unikalumą nulemia jo sudėtis</a:t>
            </a:r>
            <a:r>
              <a:rPr lang="ru-RU" dirty="0" smtClean="0"/>
              <a:t>:</a:t>
            </a:r>
          </a:p>
          <a:p>
            <a:pPr marL="228600" indent="-228600">
              <a:buAutoNum type="arabicPeriod"/>
            </a:pPr>
            <a:r>
              <a:rPr lang="lt-LT" dirty="0" smtClean="0"/>
              <a:t>Aukšta </a:t>
            </a:r>
            <a:r>
              <a:rPr lang="lt-LT" dirty="0" err="1" smtClean="0"/>
              <a:t>mitybinė</a:t>
            </a:r>
            <a:r>
              <a:rPr lang="lt-LT" dirty="0" smtClean="0"/>
              <a:t> vertė pasiekiama subalansuotos baltymų formulės dėka. Tam naudojami 3 labiausiai vertingi baltymų šaltiniai: pieno baltymai, išrūgų baltymų koncentratas ir sojų baltymų </a:t>
            </a:r>
            <a:r>
              <a:rPr lang="lt-LT" dirty="0" err="1" smtClean="0"/>
              <a:t>izoliatas</a:t>
            </a:r>
            <a:r>
              <a:rPr lang="ru-RU" sz="1200" b="0" kern="1200" dirty="0" smtClean="0">
                <a:solidFill>
                  <a:schemeClr val="tx1"/>
                </a:solidFill>
                <a:effectLst/>
                <a:latin typeface="+mn-lt"/>
                <a:ea typeface="+mn-ea"/>
                <a:cs typeface="+mn-cs"/>
              </a:rPr>
              <a:t>.</a:t>
            </a:r>
          </a:p>
          <a:p>
            <a:pPr marL="228600" indent="-228600">
              <a:buAutoNum type="arabicPeriod"/>
            </a:pPr>
            <a:r>
              <a:rPr lang="lt-LT" sz="1200" b="0" kern="1200" dirty="0" smtClean="0">
                <a:solidFill>
                  <a:schemeClr val="tx1"/>
                </a:solidFill>
                <a:effectLst/>
                <a:latin typeface="+mn-lt"/>
                <a:ea typeface="+mn-ea"/>
                <a:cs typeface="+mn-cs"/>
              </a:rPr>
              <a:t>Vitaminų ir mineralų kompleksas parinktas taip, kad į jį įeitų visi </a:t>
            </a:r>
            <a:r>
              <a:rPr lang="lt-LT" sz="1200" b="0" kern="1200" dirty="0" err="1" smtClean="0">
                <a:solidFill>
                  <a:schemeClr val="tx1"/>
                </a:solidFill>
                <a:effectLst/>
                <a:latin typeface="+mn-lt"/>
                <a:ea typeface="+mn-ea"/>
                <a:cs typeface="+mn-cs"/>
              </a:rPr>
              <a:t>nutrientai</a:t>
            </a:r>
            <a:r>
              <a:rPr lang="lt-LT" sz="1200" b="0" kern="1200" dirty="0" smtClean="0">
                <a:solidFill>
                  <a:schemeClr val="tx1"/>
                </a:solidFill>
                <a:effectLst/>
                <a:latin typeface="+mn-lt"/>
                <a:ea typeface="+mn-ea"/>
                <a:cs typeface="+mn-cs"/>
              </a:rPr>
              <a:t>, reikalingi jūsų odos, plaukų ir nagų grožiui palaikyti.</a:t>
            </a:r>
            <a:endParaRPr lang="ru-RU" sz="1200" b="0" kern="1200" baseline="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defRPr/>
            </a:pPr>
            <a:r>
              <a:rPr lang="lt-LT" sz="1200" b="0" kern="1200" baseline="0" dirty="0" err="1" smtClean="0">
                <a:solidFill>
                  <a:schemeClr val="tx1"/>
                </a:solidFill>
                <a:effectLst/>
                <a:latin typeface="+mn-lt"/>
                <a:ea typeface="+mn-ea"/>
                <a:cs typeface="+mn-cs"/>
              </a:rPr>
              <a:t>Super</a:t>
            </a:r>
            <a:r>
              <a:rPr lang="lt-LT" sz="1200" b="0" kern="1200" baseline="0" dirty="0" smtClean="0">
                <a:solidFill>
                  <a:schemeClr val="tx1"/>
                </a:solidFill>
                <a:effectLst/>
                <a:latin typeface="+mn-lt"/>
                <a:ea typeface="+mn-ea"/>
                <a:cs typeface="+mn-cs"/>
              </a:rPr>
              <a:t> komponentas – peptidinis kolagenas – tai amžinos jaunystės ingredientas.</a:t>
            </a:r>
            <a:r>
              <a:rPr lang="ru-RU" sz="1200" b="0" kern="1200" dirty="0" smtClean="0">
                <a:solidFill>
                  <a:schemeClr val="tx1"/>
                </a:solidFill>
                <a:effectLst/>
                <a:latin typeface="+mn-lt"/>
                <a:ea typeface="+mn-ea"/>
                <a:cs typeface="+mn-cs"/>
              </a:rPr>
              <a:t> </a:t>
            </a:r>
            <a:r>
              <a:rPr lang="lt-LT" sz="1200" b="0" kern="1200" dirty="0" smtClean="0">
                <a:solidFill>
                  <a:schemeClr val="tx1"/>
                </a:solidFill>
                <a:effectLst/>
                <a:latin typeface="+mn-lt"/>
                <a:ea typeface="+mn-ea"/>
                <a:cs typeface="+mn-cs"/>
              </a:rPr>
              <a:t>Beje, baltyminiai kokteiliai su kolagenu yra labai populiarūs Japonijoje.</a:t>
            </a:r>
            <a:endParaRPr lang="ru-RU" sz="1200" b="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defRPr/>
            </a:pPr>
            <a:r>
              <a:rPr lang="lt-LT" sz="1200" b="0" kern="1200" dirty="0" smtClean="0">
                <a:solidFill>
                  <a:schemeClr val="tx1"/>
                </a:solidFill>
                <a:effectLst/>
                <a:latin typeface="+mn-lt"/>
                <a:ea typeface="+mn-ea"/>
                <a:cs typeface="+mn-cs"/>
              </a:rPr>
              <a:t>Natūralus skonis</a:t>
            </a:r>
            <a:r>
              <a:rPr lang="ru-RU" sz="1200" b="0" kern="1200" baseline="0" dirty="0" smtClean="0">
                <a:solidFill>
                  <a:schemeClr val="tx1"/>
                </a:solidFill>
                <a:effectLst/>
                <a:latin typeface="+mn-lt"/>
                <a:ea typeface="+mn-ea"/>
                <a:cs typeface="+mn-cs"/>
              </a:rPr>
              <a:t>! </a:t>
            </a:r>
            <a:r>
              <a:rPr lang="lt-LT" sz="1200" b="0" kern="1200" baseline="0" dirty="0" smtClean="0">
                <a:solidFill>
                  <a:schemeClr val="tx1"/>
                </a:solidFill>
                <a:effectLst/>
                <a:latin typeface="+mn-lt"/>
                <a:ea typeface="+mn-ea"/>
                <a:cs typeface="+mn-cs"/>
              </a:rPr>
              <a:t>Trys nuostabūs ir labiausiai atpažįstami skoniai, kuriuos galima derinti tarpusavyje, kaitalioti arba išsirinkti iš jų labiausiai mėgstamą</a:t>
            </a:r>
            <a:r>
              <a:rPr lang="ru-RU" sz="1200" b="0" kern="1200" baseline="0" dirty="0" smtClean="0">
                <a:solidFill>
                  <a:schemeClr val="tx1"/>
                </a:solidFill>
                <a:effectLst/>
                <a:latin typeface="+mn-lt"/>
                <a:ea typeface="+mn-ea"/>
                <a:cs typeface="+mn-cs"/>
              </a:rPr>
              <a:t>.</a:t>
            </a:r>
            <a:endParaRPr lang="ru-RU" sz="1200" b="0" kern="1200" dirty="0" smtClean="0">
              <a:solidFill>
                <a:schemeClr val="tx1"/>
              </a:solidFill>
              <a:effectLst/>
              <a:latin typeface="+mn-lt"/>
              <a:ea typeface="+mn-ea"/>
              <a:cs typeface="+mn-cs"/>
            </a:endParaRPr>
          </a:p>
          <a:p>
            <a:pPr marL="0" indent="0">
              <a:buNone/>
            </a:pPr>
            <a:endParaRPr lang="ru-RU" b="0" dirty="0" smtClean="0"/>
          </a:p>
          <a:p>
            <a:pPr marL="0" indent="0">
              <a:buNone/>
            </a:pPr>
            <a:r>
              <a:rPr lang="lt-LT" b="0" dirty="0" smtClean="0"/>
              <a:t>Produktas yra labai geros kokybės, nes</a:t>
            </a:r>
            <a:r>
              <a:rPr lang="ru-RU" b="0" baseline="0" dirty="0" smtClean="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lt-LT" b="0" baseline="0" dirty="0" smtClean="0"/>
              <a:t>Mes naudojame aukščiausios kokybės ir brangius išrūgų baltymus</a:t>
            </a:r>
            <a:endParaRPr lang="ru-RU" b="0" baseline="0" dirty="0" smtClean="0"/>
          </a:p>
          <a:p>
            <a:pPr marL="171450" indent="-171450">
              <a:buFont typeface="Arial" panose="020B0604020202020204" pitchFamily="34" charset="0"/>
              <a:buChar char="•"/>
            </a:pPr>
            <a:r>
              <a:rPr lang="lt-LT" b="0" baseline="0" dirty="0" smtClean="0"/>
              <a:t>Naudojame tik natūralius </a:t>
            </a:r>
            <a:r>
              <a:rPr lang="lt-LT" b="0" baseline="0" dirty="0" err="1" smtClean="0"/>
              <a:t>skoniklius</a:t>
            </a:r>
            <a:r>
              <a:rPr lang="lt-LT" b="0" baseline="0" dirty="0" smtClean="0"/>
              <a:t>: vanilę, avietes ir kakavą</a:t>
            </a:r>
            <a:endParaRPr lang="ru-RU" b="0" baseline="0" dirty="0" smtClean="0"/>
          </a:p>
          <a:p>
            <a:pPr marL="171450" indent="-171450">
              <a:buFont typeface="Arial" panose="020B0604020202020204" pitchFamily="34" charset="0"/>
              <a:buChar char="•"/>
            </a:pPr>
            <a:r>
              <a:rPr lang="lt-LT" dirty="0" smtClean="0"/>
              <a:t>Pasirinkome natūralų saldiklį</a:t>
            </a:r>
            <a:r>
              <a:rPr lang="lt-LT" baseline="0" dirty="0" smtClean="0"/>
              <a:t> </a:t>
            </a:r>
            <a:r>
              <a:rPr lang="lt-LT" baseline="0" dirty="0" err="1" smtClean="0"/>
              <a:t>eritritolį</a:t>
            </a:r>
            <a:endParaRPr lang="ru-RU" b="0"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6</a:t>
            </a:fld>
            <a:endParaRPr lang="ru-RU"/>
          </a:p>
        </p:txBody>
      </p:sp>
    </p:spTree>
    <p:extLst>
      <p:ext uri="{BB962C8B-B14F-4D97-AF65-F5344CB8AC3E}">
        <p14:creationId xmlns:p14="http://schemas.microsoft.com/office/powerpoint/2010/main" val="994246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dirty="0" smtClean="0"/>
              <a:t>Mūsų naujojo produkto unikalumą nulemia jo sudėtis</a:t>
            </a:r>
            <a:r>
              <a:rPr lang="ru-RU" dirty="0" smtClean="0"/>
              <a:t>:</a:t>
            </a:r>
          </a:p>
          <a:p>
            <a:pPr marL="228600" indent="-228600">
              <a:buAutoNum type="arabicPeriod"/>
            </a:pPr>
            <a:r>
              <a:rPr lang="lt-LT" dirty="0" smtClean="0"/>
              <a:t>Aukšta </a:t>
            </a:r>
            <a:r>
              <a:rPr lang="lt-LT" dirty="0" err="1" smtClean="0"/>
              <a:t>mitybinė</a:t>
            </a:r>
            <a:r>
              <a:rPr lang="lt-LT" dirty="0" smtClean="0"/>
              <a:t> vertė pasiekiama subalansuotos baltymų formulės dėka. Tam naudojami 3 labiausiai vertingi baltymų šaltiniai: pieno baltymai, išrūgų baltymų koncentratas ir sojų baltymų </a:t>
            </a:r>
            <a:r>
              <a:rPr lang="lt-LT" dirty="0" err="1" smtClean="0"/>
              <a:t>izoliatas</a:t>
            </a:r>
            <a:r>
              <a:rPr lang="ru-RU" sz="1200" b="0" kern="1200" dirty="0" smtClean="0">
                <a:solidFill>
                  <a:schemeClr val="tx1"/>
                </a:solidFill>
                <a:effectLst/>
                <a:latin typeface="+mn-lt"/>
                <a:ea typeface="+mn-ea"/>
                <a:cs typeface="+mn-cs"/>
              </a:rPr>
              <a:t>.</a:t>
            </a:r>
          </a:p>
          <a:p>
            <a:pPr marL="228600" indent="-228600">
              <a:buAutoNum type="arabicPeriod"/>
            </a:pPr>
            <a:r>
              <a:rPr lang="lt-LT" sz="1200" b="0" kern="1200" dirty="0" smtClean="0">
                <a:solidFill>
                  <a:schemeClr val="tx1"/>
                </a:solidFill>
                <a:effectLst/>
                <a:latin typeface="+mn-lt"/>
                <a:ea typeface="+mn-ea"/>
                <a:cs typeface="+mn-cs"/>
              </a:rPr>
              <a:t>Vitaminų ir mineralų kompleksas parinktas taip, kad į jį įeitų visi </a:t>
            </a:r>
            <a:r>
              <a:rPr lang="lt-LT" sz="1200" b="0" kern="1200" dirty="0" err="1" smtClean="0">
                <a:solidFill>
                  <a:schemeClr val="tx1"/>
                </a:solidFill>
                <a:effectLst/>
                <a:latin typeface="+mn-lt"/>
                <a:ea typeface="+mn-ea"/>
                <a:cs typeface="+mn-cs"/>
              </a:rPr>
              <a:t>nutrientai</a:t>
            </a:r>
            <a:r>
              <a:rPr lang="lt-LT" sz="1200" b="0" kern="1200" dirty="0" smtClean="0">
                <a:solidFill>
                  <a:schemeClr val="tx1"/>
                </a:solidFill>
                <a:effectLst/>
                <a:latin typeface="+mn-lt"/>
                <a:ea typeface="+mn-ea"/>
                <a:cs typeface="+mn-cs"/>
              </a:rPr>
              <a:t>, reikalingi jūsų odos, plaukų ir nagų grožiui palaikyti.</a:t>
            </a:r>
            <a:endParaRPr lang="ru-RU" sz="1200" b="0" kern="1200" baseline="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defRPr/>
            </a:pPr>
            <a:r>
              <a:rPr lang="lt-LT" sz="1200" b="0" kern="1200" baseline="0" dirty="0" err="1" smtClean="0">
                <a:solidFill>
                  <a:schemeClr val="tx1"/>
                </a:solidFill>
                <a:effectLst/>
                <a:latin typeface="+mn-lt"/>
                <a:ea typeface="+mn-ea"/>
                <a:cs typeface="+mn-cs"/>
              </a:rPr>
              <a:t>Super</a:t>
            </a:r>
            <a:r>
              <a:rPr lang="lt-LT" sz="1200" b="0" kern="1200" baseline="0" dirty="0" smtClean="0">
                <a:solidFill>
                  <a:schemeClr val="tx1"/>
                </a:solidFill>
                <a:effectLst/>
                <a:latin typeface="+mn-lt"/>
                <a:ea typeface="+mn-ea"/>
                <a:cs typeface="+mn-cs"/>
              </a:rPr>
              <a:t> komponentas – peptidinis kolagenas – tai amžinos jaunystės ingredientas.</a:t>
            </a:r>
            <a:r>
              <a:rPr lang="ru-RU" sz="1200" b="0" kern="1200" dirty="0" smtClean="0">
                <a:solidFill>
                  <a:schemeClr val="tx1"/>
                </a:solidFill>
                <a:effectLst/>
                <a:latin typeface="+mn-lt"/>
                <a:ea typeface="+mn-ea"/>
                <a:cs typeface="+mn-cs"/>
              </a:rPr>
              <a:t> </a:t>
            </a:r>
            <a:r>
              <a:rPr lang="lt-LT" sz="1200" b="0" kern="1200" dirty="0" smtClean="0">
                <a:solidFill>
                  <a:schemeClr val="tx1"/>
                </a:solidFill>
                <a:effectLst/>
                <a:latin typeface="+mn-lt"/>
                <a:ea typeface="+mn-ea"/>
                <a:cs typeface="+mn-cs"/>
              </a:rPr>
              <a:t>Beje, baltyminiai kokteiliai su kolagenu yra labai populiarūs Japonijoje.</a:t>
            </a:r>
            <a:endParaRPr lang="ru-RU" sz="1200" b="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defRPr/>
            </a:pPr>
            <a:r>
              <a:rPr lang="lt-LT" sz="1200" b="0" kern="1200" dirty="0" smtClean="0">
                <a:solidFill>
                  <a:schemeClr val="tx1"/>
                </a:solidFill>
                <a:effectLst/>
                <a:latin typeface="+mn-lt"/>
                <a:ea typeface="+mn-ea"/>
                <a:cs typeface="+mn-cs"/>
              </a:rPr>
              <a:t>Natūralus skonis</a:t>
            </a:r>
            <a:r>
              <a:rPr lang="ru-RU" sz="1200" b="0" kern="1200" baseline="0" dirty="0" smtClean="0">
                <a:solidFill>
                  <a:schemeClr val="tx1"/>
                </a:solidFill>
                <a:effectLst/>
                <a:latin typeface="+mn-lt"/>
                <a:ea typeface="+mn-ea"/>
                <a:cs typeface="+mn-cs"/>
              </a:rPr>
              <a:t>! </a:t>
            </a:r>
            <a:r>
              <a:rPr lang="lt-LT" sz="1200" b="0" kern="1200" baseline="0" dirty="0" smtClean="0">
                <a:solidFill>
                  <a:schemeClr val="tx1"/>
                </a:solidFill>
                <a:effectLst/>
                <a:latin typeface="+mn-lt"/>
                <a:ea typeface="+mn-ea"/>
                <a:cs typeface="+mn-cs"/>
              </a:rPr>
              <a:t>Trys nuostabūs ir labiausiai atpažįstami skoniai, kuriuos galima derinti tarpusavyje, kaitalioti arba išsirinkti iš jų labiausiai mėgstamą</a:t>
            </a:r>
            <a:r>
              <a:rPr lang="ru-RU" sz="1200" b="0" kern="1200" baseline="0" dirty="0" smtClean="0">
                <a:solidFill>
                  <a:schemeClr val="tx1"/>
                </a:solidFill>
                <a:effectLst/>
                <a:latin typeface="+mn-lt"/>
                <a:ea typeface="+mn-ea"/>
                <a:cs typeface="+mn-cs"/>
              </a:rPr>
              <a:t>.</a:t>
            </a:r>
            <a:endParaRPr lang="ru-RU" sz="1200" b="0" kern="1200" dirty="0" smtClean="0">
              <a:solidFill>
                <a:schemeClr val="tx1"/>
              </a:solidFill>
              <a:effectLst/>
              <a:latin typeface="+mn-lt"/>
              <a:ea typeface="+mn-ea"/>
              <a:cs typeface="+mn-cs"/>
            </a:endParaRPr>
          </a:p>
          <a:p>
            <a:pPr marL="0" indent="0">
              <a:buNone/>
            </a:pPr>
            <a:endParaRPr lang="ru-RU" b="0" dirty="0" smtClean="0"/>
          </a:p>
          <a:p>
            <a:pPr marL="0" indent="0">
              <a:buNone/>
            </a:pPr>
            <a:r>
              <a:rPr lang="lt-LT" b="0" dirty="0" smtClean="0"/>
              <a:t>Produktas yra labai geros kokybės, nes</a:t>
            </a:r>
            <a:r>
              <a:rPr lang="ru-RU" b="0" baseline="0" dirty="0" smtClean="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lt-LT" b="0" baseline="0" dirty="0" smtClean="0"/>
              <a:t>Mes naudojame aukščiausios kokybės ir brangius išrūgų baltymus</a:t>
            </a:r>
            <a:endParaRPr lang="ru-RU" b="0" baseline="0" dirty="0" smtClean="0"/>
          </a:p>
          <a:p>
            <a:pPr marL="171450" indent="-171450">
              <a:buFont typeface="Arial" panose="020B0604020202020204" pitchFamily="34" charset="0"/>
              <a:buChar char="•"/>
            </a:pPr>
            <a:r>
              <a:rPr lang="lt-LT" b="0" baseline="0" dirty="0" smtClean="0"/>
              <a:t>Naudojame tik natūralius </a:t>
            </a:r>
            <a:r>
              <a:rPr lang="lt-LT" b="0" baseline="0" dirty="0" err="1" smtClean="0"/>
              <a:t>skoniklius</a:t>
            </a:r>
            <a:r>
              <a:rPr lang="lt-LT" b="0" baseline="0" dirty="0" smtClean="0"/>
              <a:t>: vanilę, avietes ir kakavą</a:t>
            </a:r>
            <a:endParaRPr lang="ru-RU" b="0" baseline="0" dirty="0" smtClean="0"/>
          </a:p>
          <a:p>
            <a:pPr marL="171450" indent="-171450">
              <a:buFont typeface="Arial" panose="020B0604020202020204" pitchFamily="34" charset="0"/>
              <a:buChar char="•"/>
            </a:pPr>
            <a:r>
              <a:rPr lang="lt-LT" dirty="0" smtClean="0"/>
              <a:t>Pasirinkome natūralų saldiklį</a:t>
            </a:r>
            <a:r>
              <a:rPr lang="lt-LT" baseline="0" dirty="0" smtClean="0"/>
              <a:t> </a:t>
            </a:r>
            <a:r>
              <a:rPr lang="lt-LT" baseline="0" dirty="0" err="1" smtClean="0"/>
              <a:t>eritritolį</a:t>
            </a:r>
            <a:endParaRPr lang="ru-RU" b="0" baseline="0" dirty="0" smtClean="0"/>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7</a:t>
            </a:fld>
            <a:endParaRPr lang="ru-RU"/>
          </a:p>
        </p:txBody>
      </p:sp>
    </p:spTree>
    <p:extLst>
      <p:ext uri="{BB962C8B-B14F-4D97-AF65-F5344CB8AC3E}">
        <p14:creationId xmlns:p14="http://schemas.microsoft.com/office/powerpoint/2010/main" val="1859954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dirty="0" err="1" smtClean="0"/>
              <a:t>Proteininis</a:t>
            </a:r>
            <a:r>
              <a:rPr lang="lt-LT" dirty="0" smtClean="0"/>
              <a:t> (baltyminis) pagrindas</a:t>
            </a:r>
            <a:endParaRPr lang="ru-RU" dirty="0" smtClean="0"/>
          </a:p>
          <a:p>
            <a:r>
              <a:rPr lang="ru-RU" i="1" dirty="0" err="1" smtClean="0"/>
              <a:t>Beauty</a:t>
            </a:r>
            <a:r>
              <a:rPr lang="ru-RU" i="1" dirty="0" smtClean="0"/>
              <a:t> </a:t>
            </a:r>
            <a:r>
              <a:rPr lang="ru-RU" i="1" dirty="0" err="1" smtClean="0"/>
              <a:t>Shake</a:t>
            </a:r>
            <a:r>
              <a:rPr lang="ru-RU" i="1" dirty="0" smtClean="0"/>
              <a:t> </a:t>
            </a:r>
            <a:r>
              <a:rPr lang="lt-LT" i="0" dirty="0" smtClean="0"/>
              <a:t>pagrindą</a:t>
            </a:r>
            <a:r>
              <a:rPr lang="lt-LT" i="0" baseline="0" dirty="0" smtClean="0"/>
              <a:t> sudaro subalansuota baltymų formulė, gauta iš trijų labiausiai vertingų baltymų šaltinių: pieno baltymų, išrūgų baltymų koncentrato ir sojų baltymų </a:t>
            </a:r>
            <a:r>
              <a:rPr lang="lt-LT" i="0" baseline="0" dirty="0" err="1" smtClean="0"/>
              <a:t>izoliato</a:t>
            </a:r>
            <a:r>
              <a:rPr lang="ru-RU" dirty="0" smtClean="0"/>
              <a:t>.</a:t>
            </a:r>
          </a:p>
          <a:p>
            <a:endParaRPr lang="ru-RU"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Kam mūsų organizmui reikalingi baltymai? Štai kelios pagrindinės baltymų funkcijos</a:t>
            </a:r>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lt-LT" sz="1200" kern="1200" dirty="0" smtClean="0">
                <a:solidFill>
                  <a:schemeClr val="tx1"/>
                </a:solidFill>
                <a:effectLst/>
                <a:latin typeface="+mn-lt"/>
                <a:ea typeface="+mn-ea"/>
                <a:cs typeface="+mn-cs"/>
              </a:rPr>
              <a:t>Baltymai yra praktiškai visų audinių statybinė medžiaga</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Jie įeina į kraujo, raumenų, plaukų, nagų, odos, vidaus organų ir audinių sudėtį. Baltyminį maistą vartoja sportininkai, nes jis leidžia efektyviai ir greitai užauginti raumenų masę</a:t>
            </a:r>
            <a:r>
              <a:rPr lang="ru-RU"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Baltymai padeda nunešti maistines ir naudingąsias medžiagas į ląsteles</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Be baltymų toks transportavimas būtų neįmanomas</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Baltymų molekulės dalyvauja formuojantis imuninės sistemos ląstelėms ir stiprina imunitetą</a:t>
            </a:r>
            <a:r>
              <a:rPr lang="ru-RU"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Baltymai</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įeina į ypatingų fermentų, kurie greitina tam tikras svarbias organizmo biochemines</a:t>
            </a:r>
            <a:r>
              <a:rPr lang="lt-LT" sz="1200" kern="1200" baseline="0" dirty="0" smtClean="0">
                <a:solidFill>
                  <a:schemeClr val="tx1"/>
                </a:solidFill>
                <a:effectLst/>
                <a:latin typeface="+mn-lt"/>
                <a:ea typeface="+mn-ea"/>
                <a:cs typeface="+mn-cs"/>
              </a:rPr>
              <a:t> reakcijas, sudėtį</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Trūkstant baltymų, lėtėja metabolizmas</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O sulėtėjus medžiagų apykaitai, pradeda didėti svoris. Būtent todėl baltyminiai produktai įeina į įvairių dietų, skirtų mažinti svorį, sudėtį.</a:t>
            </a:r>
            <a:r>
              <a:rPr lang="ru-RU"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Baltymai</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prailgina angliavandenių</a:t>
            </a:r>
            <a:r>
              <a:rPr lang="lt-LT" sz="1200" kern="1200" baseline="0" dirty="0" smtClean="0">
                <a:solidFill>
                  <a:schemeClr val="tx1"/>
                </a:solidFill>
                <a:effectLst/>
                <a:latin typeface="+mn-lt"/>
                <a:ea typeface="+mn-ea"/>
                <a:cs typeface="+mn-cs"/>
              </a:rPr>
              <a:t> įsisavinimo laiką</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Tai sumažina maisto bendrą </a:t>
            </a:r>
            <a:r>
              <a:rPr lang="lt-LT" sz="1200" kern="1200" dirty="0" err="1" smtClean="0">
                <a:solidFill>
                  <a:schemeClr val="tx1"/>
                </a:solidFill>
                <a:effectLst/>
                <a:latin typeface="+mn-lt"/>
                <a:ea typeface="+mn-ea"/>
                <a:cs typeface="+mn-cs"/>
              </a:rPr>
              <a:t>glikeminį</a:t>
            </a:r>
            <a:r>
              <a:rPr lang="lt-LT" sz="1200" kern="1200" baseline="0" dirty="0" smtClean="0">
                <a:solidFill>
                  <a:schemeClr val="tx1"/>
                </a:solidFill>
                <a:effectLst/>
                <a:latin typeface="+mn-lt"/>
                <a:ea typeface="+mn-ea"/>
                <a:cs typeface="+mn-cs"/>
              </a:rPr>
              <a:t> indeksą</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ir leidžia ilgą laiką be insulino šuolių palaikyti pakankamą cukraus kiekį kraujyje. O tai savo ruožtu suteikia galimybę efektyviai ir be problemų įveikti alkio jausmą ir kontroliuoti svorį.</a:t>
            </a:r>
            <a:r>
              <a:rPr lang="ru-RU" sz="1200" kern="1200" dirty="0" smtClean="0">
                <a:solidFill>
                  <a:schemeClr val="tx1"/>
                </a:solidFill>
                <a:effectLst/>
                <a:latin typeface="+mn-lt"/>
                <a:ea typeface="+mn-ea"/>
                <a:cs typeface="+mn-cs"/>
              </a:rPr>
              <a:t> </a:t>
            </a:r>
          </a:p>
          <a:p>
            <a:pPr marL="0" indent="0">
              <a:buFont typeface="Arial" panose="020B0604020202020204" pitchFamily="34" charset="0"/>
              <a:buNone/>
            </a:pPr>
            <a:endParaRPr lang="ru-RU"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Pieno</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baltymai</a:t>
            </a:r>
            <a:r>
              <a:rPr lang="ru-RU" sz="1200" kern="1200" dirty="0" smtClean="0">
                <a:solidFill>
                  <a:schemeClr val="tx1"/>
                </a:solidFill>
                <a:effectLst/>
                <a:latin typeface="+mn-lt"/>
                <a:ea typeface="+mn-ea"/>
                <a:cs typeface="+mn-cs"/>
              </a:rPr>
              <a:t> – </a:t>
            </a:r>
            <a:r>
              <a:rPr lang="lt-LT" sz="1200" kern="1200" dirty="0" smtClean="0">
                <a:solidFill>
                  <a:schemeClr val="tx1"/>
                </a:solidFill>
                <a:effectLst/>
                <a:latin typeface="+mn-lt"/>
                <a:ea typeface="+mn-ea"/>
                <a:cs typeface="+mn-cs"/>
              </a:rPr>
              <a:t>ypač svarbus mitybos elementas</a:t>
            </a:r>
            <a:r>
              <a:rPr lang="ru-RU" sz="1200" kern="1200" dirty="0" smtClean="0">
                <a:solidFill>
                  <a:schemeClr val="tx1"/>
                </a:solidFill>
                <a:effectLst/>
                <a:latin typeface="+mn-lt"/>
                <a:ea typeface="+mn-ea"/>
                <a:cs typeface="+mn-cs"/>
              </a:rPr>
              <a:t>. </a:t>
            </a:r>
          </a:p>
          <a:p>
            <a:r>
              <a:rPr lang="lt-LT" sz="1200" kern="1200" dirty="0" smtClean="0">
                <a:solidFill>
                  <a:schemeClr val="tx1"/>
                </a:solidFill>
                <a:effectLst/>
                <a:latin typeface="+mn-lt"/>
                <a:ea typeface="+mn-ea"/>
                <a:cs typeface="+mn-cs"/>
              </a:rPr>
              <a:t>Organizmo</a:t>
            </a:r>
            <a:r>
              <a:rPr lang="lt-LT" sz="1200" kern="1200" baseline="0" dirty="0" smtClean="0">
                <a:solidFill>
                  <a:schemeClr val="tx1"/>
                </a:solidFill>
                <a:effectLst/>
                <a:latin typeface="+mn-lt"/>
                <a:ea typeface="+mn-ea"/>
                <a:cs typeface="+mn-cs"/>
              </a:rPr>
              <a:t> ląstelių ir audinių </a:t>
            </a:r>
            <a:r>
              <a:rPr lang="lt-LT" sz="1200" kern="1200" dirty="0" smtClean="0">
                <a:solidFill>
                  <a:schemeClr val="tx1"/>
                </a:solidFill>
                <a:effectLst/>
                <a:latin typeface="+mn-lt"/>
                <a:ea typeface="+mn-ea"/>
                <a:cs typeface="+mn-cs"/>
              </a:rPr>
              <a:t>baltymai susidaro tik iš maisto baltymų.</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Mūsų organizmui yra labai svarbu, kad į jį nuolat patektų maisto produktai, turintys baltymų</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Baltymų poreikis yra didesnis ryte</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kas susiję su nevalgymu naktį.</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Taip pat ir po intensyvaus</a:t>
            </a:r>
            <a:r>
              <a:rPr lang="lt-LT" sz="1200" kern="1200" baseline="0" dirty="0" smtClean="0">
                <a:solidFill>
                  <a:schemeClr val="tx1"/>
                </a:solidFill>
                <a:effectLst/>
                <a:latin typeface="+mn-lt"/>
                <a:ea typeface="+mn-ea"/>
                <a:cs typeface="+mn-cs"/>
              </a:rPr>
              <a:t> fizinio krūvio organizmui reikalingas maistas, turtingas baltymų.</a:t>
            </a:r>
            <a:r>
              <a:rPr lang="ru-RU" sz="1200" kern="1200" dirty="0" smtClean="0">
                <a:solidFill>
                  <a:schemeClr val="tx1"/>
                </a:solidFill>
                <a:effectLst/>
                <a:latin typeface="+mn-lt"/>
                <a:ea typeface="+mn-ea"/>
                <a:cs typeface="+mn-cs"/>
              </a:rPr>
              <a:t> </a:t>
            </a:r>
          </a:p>
          <a:p>
            <a:r>
              <a:rPr lang="lt-LT" sz="1200" b="1" i="1" kern="1200" dirty="0" smtClean="0">
                <a:solidFill>
                  <a:schemeClr val="tx1"/>
                </a:solidFill>
                <a:effectLst/>
                <a:latin typeface="+mn-lt"/>
                <a:ea typeface="+mn-ea"/>
                <a:cs typeface="+mn-cs"/>
              </a:rPr>
              <a:t>Šių kokteilių sudėtyje</a:t>
            </a:r>
            <a:r>
              <a:rPr lang="lt-LT" sz="1200" b="1" i="1" kern="1200" baseline="0" dirty="0" smtClean="0">
                <a:solidFill>
                  <a:schemeClr val="tx1"/>
                </a:solidFill>
                <a:effectLst/>
                <a:latin typeface="+mn-lt"/>
                <a:ea typeface="+mn-ea"/>
                <a:cs typeface="+mn-cs"/>
              </a:rPr>
              <a:t> esančių pieno baltymų, pagamintų iš šviežio nuriebinto pieno, sudėtyje yra iki </a:t>
            </a:r>
            <a:r>
              <a:rPr lang="ru-RU" sz="1200" b="1" i="1" kern="1200" dirty="0" smtClean="0">
                <a:solidFill>
                  <a:schemeClr val="tx1"/>
                </a:solidFill>
                <a:effectLst/>
                <a:latin typeface="+mn-lt"/>
                <a:ea typeface="+mn-ea"/>
                <a:cs typeface="+mn-cs"/>
              </a:rPr>
              <a:t>93</a:t>
            </a:r>
            <a:r>
              <a:rPr lang="lt-LT" sz="1200" b="1" i="1" kern="1200" dirty="0" smtClean="0">
                <a:solidFill>
                  <a:schemeClr val="tx1"/>
                </a:solidFill>
                <a:effectLst/>
                <a:latin typeface="+mn-lt"/>
                <a:ea typeface="+mn-ea"/>
                <a:cs typeface="+mn-cs"/>
              </a:rPr>
              <a:t> </a:t>
            </a:r>
            <a:r>
              <a:rPr lang="ru-RU" sz="1200" b="1" i="1" kern="1200" dirty="0" smtClean="0">
                <a:solidFill>
                  <a:schemeClr val="tx1"/>
                </a:solidFill>
                <a:effectLst/>
                <a:latin typeface="+mn-lt"/>
                <a:ea typeface="+mn-ea"/>
                <a:cs typeface="+mn-cs"/>
              </a:rPr>
              <a:t>%</a:t>
            </a:r>
            <a:r>
              <a:rPr lang="lt-LT" sz="1200" b="1" i="1" kern="1200" dirty="0" smtClean="0">
                <a:solidFill>
                  <a:schemeClr val="tx1"/>
                </a:solidFill>
                <a:effectLst/>
                <a:latin typeface="+mn-lt"/>
                <a:ea typeface="+mn-ea"/>
                <a:cs typeface="+mn-cs"/>
              </a:rPr>
              <a:t> </a:t>
            </a:r>
            <a:r>
              <a:rPr lang="lt-LT" sz="1200" b="1" i="1" kern="1200" baseline="0" dirty="0" smtClean="0">
                <a:solidFill>
                  <a:schemeClr val="tx1"/>
                </a:solidFill>
                <a:effectLst/>
                <a:latin typeface="+mn-lt"/>
                <a:ea typeface="+mn-ea"/>
                <a:cs typeface="+mn-cs"/>
              </a:rPr>
              <a:t>grynų baltymų. </a:t>
            </a:r>
            <a:r>
              <a:rPr lang="lt-LT" sz="1200" b="1" i="1" kern="1200" dirty="0" smtClean="0">
                <a:solidFill>
                  <a:schemeClr val="tx1"/>
                </a:solidFill>
                <a:effectLst/>
                <a:latin typeface="+mn-lt"/>
                <a:ea typeface="+mn-ea"/>
                <a:cs typeface="+mn-cs"/>
              </a:rPr>
              <a:t>Iš visų gyvūninių baltymų pieno baltymai (kartu su kiaušinių baltymais) yra vertinami kaip patys geriausi. </a:t>
            </a:r>
            <a:r>
              <a:rPr lang="ru-RU" sz="1200" b="1" i="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Pirmiausia</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pieno baltymai turi labai didelę </a:t>
            </a:r>
            <a:r>
              <a:rPr lang="lt-LT" sz="1200" kern="1200" dirty="0" err="1" smtClean="0">
                <a:solidFill>
                  <a:schemeClr val="tx1"/>
                </a:solidFill>
                <a:effectLst/>
                <a:latin typeface="+mn-lt"/>
                <a:ea typeface="+mn-ea"/>
                <a:cs typeface="+mn-cs"/>
              </a:rPr>
              <a:t>mitybinę</a:t>
            </a:r>
            <a:r>
              <a:rPr lang="lt-LT" sz="1200" kern="1200" dirty="0" smtClean="0">
                <a:solidFill>
                  <a:schemeClr val="tx1"/>
                </a:solidFill>
                <a:effectLst/>
                <a:latin typeface="+mn-lt"/>
                <a:ea typeface="+mn-ea"/>
                <a:cs typeface="+mn-cs"/>
              </a:rPr>
              <a:t> vertę</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Jie daug lengviau ir geriau yra organizmo įsisavinami, nei mėsos ar net žuvies baltymai.</a:t>
            </a:r>
            <a:r>
              <a:rPr lang="ru-RU" sz="1200" kern="1200" dirty="0" smtClean="0">
                <a:solidFill>
                  <a:schemeClr val="tx1"/>
                </a:solidFill>
                <a:effectLst/>
                <a:latin typeface="+mn-lt"/>
                <a:ea typeface="+mn-ea"/>
                <a:cs typeface="+mn-cs"/>
              </a:rPr>
              <a:t> </a:t>
            </a:r>
          </a:p>
          <a:p>
            <a:r>
              <a:rPr lang="lt-LT" sz="1200" kern="1200" dirty="0" smtClean="0">
                <a:solidFill>
                  <a:schemeClr val="tx1"/>
                </a:solidFill>
                <a:effectLst/>
                <a:latin typeface="+mn-lt"/>
                <a:ea typeface="+mn-ea"/>
                <a:cs typeface="+mn-cs"/>
              </a:rPr>
              <a:t>Antra</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skirtingai nuo augalinių baltymų, pieno baltymuose yra visos 10 iš nepakeičiamų (kurių organizmas negali susintetinti)</a:t>
            </a:r>
            <a:r>
              <a:rPr lang="lt-LT" sz="1200" kern="1200" baseline="0" dirty="0" smtClean="0">
                <a:solidFill>
                  <a:schemeClr val="tx1"/>
                </a:solidFill>
                <a:effectLst/>
                <a:latin typeface="+mn-lt"/>
                <a:ea typeface="+mn-ea"/>
                <a:cs typeface="+mn-cs"/>
              </a:rPr>
              <a:t> aminorūgščių pačiu geriausiu santykiu.</a:t>
            </a:r>
            <a:endParaRPr lang="ru-RU" sz="1200"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r>
              <a:rPr lang="lt-LT" sz="1200" b="1" i="1" kern="1200" dirty="0" smtClean="0">
                <a:solidFill>
                  <a:schemeClr val="tx1"/>
                </a:solidFill>
                <a:effectLst/>
                <a:latin typeface="+mn-lt"/>
                <a:ea typeface="+mn-ea"/>
                <a:cs typeface="+mn-cs"/>
              </a:rPr>
              <a:t>Išrūgų</a:t>
            </a:r>
            <a:r>
              <a:rPr lang="lt-LT" sz="1200" b="1" kern="1200" dirty="0" smtClean="0">
                <a:solidFill>
                  <a:schemeClr val="tx1"/>
                </a:solidFill>
                <a:effectLst/>
                <a:latin typeface="+mn-lt"/>
                <a:ea typeface="+mn-ea"/>
                <a:cs typeface="+mn-cs"/>
              </a:rPr>
              <a:t> </a:t>
            </a:r>
            <a:r>
              <a:rPr lang="lt-LT" sz="1200" b="1" i="1" kern="1200" baseline="0" dirty="0" smtClean="0">
                <a:solidFill>
                  <a:schemeClr val="tx1"/>
                </a:solidFill>
                <a:effectLst/>
                <a:latin typeface="+mn-lt"/>
                <a:ea typeface="+mn-ea"/>
                <a:cs typeface="+mn-cs"/>
              </a:rPr>
              <a:t>baltymų koncentratas</a:t>
            </a:r>
            <a:r>
              <a:rPr lang="ru-RU" sz="1200" kern="1200" dirty="0" smtClean="0">
                <a:solidFill>
                  <a:schemeClr val="tx1"/>
                </a:solidFill>
                <a:effectLst/>
                <a:latin typeface="+mn-lt"/>
                <a:ea typeface="+mn-ea"/>
                <a:cs typeface="+mn-cs"/>
              </a:rPr>
              <a:t> – </a:t>
            </a:r>
            <a:r>
              <a:rPr lang="lt-LT" sz="1200" kern="1200" dirty="0" smtClean="0">
                <a:solidFill>
                  <a:schemeClr val="tx1"/>
                </a:solidFill>
                <a:effectLst/>
                <a:latin typeface="+mn-lt"/>
                <a:ea typeface="+mn-ea"/>
                <a:cs typeface="+mn-cs"/>
              </a:rPr>
              <a:t>dar vienas naudingas maisto produktas; jis yra gaminamas iš pieno išrūgų.</a:t>
            </a:r>
            <a:r>
              <a:rPr lang="ru-RU" sz="1200" kern="1200" dirty="0" smtClean="0">
                <a:solidFill>
                  <a:schemeClr val="tx1"/>
                </a:solidFill>
                <a:effectLst/>
                <a:latin typeface="+mn-lt"/>
                <a:ea typeface="+mn-ea"/>
                <a:cs typeface="+mn-cs"/>
              </a:rPr>
              <a:t> </a:t>
            </a:r>
            <a:r>
              <a:rPr lang="lt-LT" sz="1200" b="1" i="1" kern="1200" dirty="0" smtClean="0">
                <a:solidFill>
                  <a:schemeClr val="tx1"/>
                </a:solidFill>
                <a:effectLst/>
                <a:latin typeface="+mn-lt"/>
                <a:ea typeface="+mn-ea"/>
                <a:cs typeface="+mn-cs"/>
              </a:rPr>
              <a:t>Kokteiliuose esančiame išrūgų</a:t>
            </a:r>
            <a:r>
              <a:rPr lang="lt-LT" sz="1200" b="1" kern="1200" dirty="0" smtClean="0">
                <a:solidFill>
                  <a:schemeClr val="tx1"/>
                </a:solidFill>
                <a:effectLst/>
                <a:latin typeface="+mn-lt"/>
                <a:ea typeface="+mn-ea"/>
                <a:cs typeface="+mn-cs"/>
              </a:rPr>
              <a:t> </a:t>
            </a:r>
            <a:r>
              <a:rPr lang="lt-LT" sz="1200" b="1" i="1" kern="1200" baseline="0" dirty="0" smtClean="0">
                <a:solidFill>
                  <a:schemeClr val="tx1"/>
                </a:solidFill>
                <a:effectLst/>
                <a:latin typeface="+mn-lt"/>
                <a:ea typeface="+mn-ea"/>
                <a:cs typeface="+mn-cs"/>
              </a:rPr>
              <a:t>baltymų koncentrate</a:t>
            </a:r>
            <a:r>
              <a:rPr lang="ru-RU" sz="1200" b="1" i="1" kern="1200" dirty="0" smtClean="0">
                <a:solidFill>
                  <a:schemeClr val="tx1"/>
                </a:solidFill>
                <a:effectLst/>
                <a:latin typeface="+mn-lt"/>
                <a:ea typeface="+mn-ea"/>
                <a:cs typeface="+mn-cs"/>
              </a:rPr>
              <a:t> </a:t>
            </a:r>
            <a:r>
              <a:rPr lang="lt-LT" sz="1200" b="1" i="1" kern="1200" dirty="0" smtClean="0">
                <a:solidFill>
                  <a:schemeClr val="tx1"/>
                </a:solidFill>
                <a:effectLst/>
                <a:latin typeface="+mn-lt"/>
                <a:ea typeface="+mn-ea"/>
                <a:cs typeface="+mn-cs"/>
              </a:rPr>
              <a:t>yra iki</a:t>
            </a:r>
            <a:r>
              <a:rPr lang="ru-RU" sz="1200" b="1" i="1" kern="1200" dirty="0" smtClean="0">
                <a:solidFill>
                  <a:schemeClr val="tx1"/>
                </a:solidFill>
                <a:effectLst/>
                <a:latin typeface="+mn-lt"/>
                <a:ea typeface="+mn-ea"/>
                <a:cs typeface="+mn-cs"/>
              </a:rPr>
              <a:t> 81</a:t>
            </a:r>
            <a:r>
              <a:rPr lang="lt-LT" sz="1200" b="1" i="1" kern="1200" dirty="0" smtClean="0">
                <a:solidFill>
                  <a:schemeClr val="tx1"/>
                </a:solidFill>
                <a:effectLst/>
                <a:latin typeface="+mn-lt"/>
                <a:ea typeface="+mn-ea"/>
                <a:cs typeface="+mn-cs"/>
              </a:rPr>
              <a:t> </a:t>
            </a:r>
            <a:r>
              <a:rPr lang="ru-RU" sz="1200" b="1" i="1" kern="1200" dirty="0" smtClean="0">
                <a:solidFill>
                  <a:schemeClr val="tx1"/>
                </a:solidFill>
                <a:effectLst/>
                <a:latin typeface="+mn-lt"/>
                <a:ea typeface="+mn-ea"/>
                <a:cs typeface="+mn-cs"/>
              </a:rPr>
              <a:t>% </a:t>
            </a:r>
            <a:r>
              <a:rPr lang="lt-LT" sz="1200" b="1" i="1" kern="1200" dirty="0" smtClean="0">
                <a:solidFill>
                  <a:schemeClr val="tx1"/>
                </a:solidFill>
                <a:effectLst/>
                <a:latin typeface="+mn-lt"/>
                <a:ea typeface="+mn-ea"/>
                <a:cs typeface="+mn-cs"/>
              </a:rPr>
              <a:t>baltymų</a:t>
            </a:r>
            <a:r>
              <a:rPr lang="ru-RU" sz="1200" b="1" i="1" kern="1200" dirty="0" smtClean="0">
                <a:solidFill>
                  <a:schemeClr val="tx1"/>
                </a:solidFill>
                <a:effectLst/>
                <a:latin typeface="+mn-lt"/>
                <a:ea typeface="+mn-ea"/>
                <a:cs typeface="+mn-cs"/>
              </a:rPr>
              <a:t>. </a:t>
            </a:r>
            <a:r>
              <a:rPr lang="lt-LT" sz="1200" b="1" i="1" kern="1200" dirty="0" smtClean="0">
                <a:solidFill>
                  <a:schemeClr val="tx1"/>
                </a:solidFill>
                <a:effectLst/>
                <a:latin typeface="+mn-lt"/>
                <a:ea typeface="+mn-ea"/>
                <a:cs typeface="+mn-cs"/>
              </a:rPr>
              <a:t>Išrūgų</a:t>
            </a:r>
            <a:r>
              <a:rPr lang="lt-LT" sz="1200" b="1" kern="1200" dirty="0" smtClean="0">
                <a:solidFill>
                  <a:schemeClr val="tx1"/>
                </a:solidFill>
                <a:effectLst/>
                <a:latin typeface="+mn-lt"/>
                <a:ea typeface="+mn-ea"/>
                <a:cs typeface="+mn-cs"/>
              </a:rPr>
              <a:t> </a:t>
            </a:r>
            <a:r>
              <a:rPr lang="lt-LT" sz="1200" b="1" i="1" kern="1200" baseline="0" dirty="0" smtClean="0">
                <a:solidFill>
                  <a:schemeClr val="tx1"/>
                </a:solidFill>
                <a:effectLst/>
                <a:latin typeface="+mn-lt"/>
                <a:ea typeface="+mn-ea"/>
                <a:cs typeface="+mn-cs"/>
              </a:rPr>
              <a:t>baltymai, palyginus su visais piene esančiais baltymais, organizmo </a:t>
            </a:r>
            <a:r>
              <a:rPr lang="lt-LT" sz="1200" b="1" i="1" kern="1200" dirty="0" smtClean="0">
                <a:solidFill>
                  <a:schemeClr val="tx1"/>
                </a:solidFill>
                <a:effectLst/>
                <a:latin typeface="+mn-lt"/>
                <a:ea typeface="+mn-ea"/>
                <a:cs typeface="+mn-cs"/>
              </a:rPr>
              <a:t>visiškai </a:t>
            </a:r>
            <a:r>
              <a:rPr lang="lt-LT" sz="1200" b="1" i="1" kern="1200" baseline="0" dirty="0" smtClean="0">
                <a:solidFill>
                  <a:schemeClr val="tx1"/>
                </a:solidFill>
                <a:effectLst/>
                <a:latin typeface="+mn-lt"/>
                <a:ea typeface="+mn-ea"/>
                <a:cs typeface="+mn-cs"/>
              </a:rPr>
              <a:t>įsisavinami ir sudaro raumenų mitybos pagrindą.</a:t>
            </a:r>
            <a:r>
              <a:rPr lang="ru-RU" sz="1200" b="1" i="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Išrūgų baltymai</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po</a:t>
            </a:r>
            <a:r>
              <a:rPr lang="lt-LT" sz="1200" kern="1200" baseline="0" dirty="0" smtClean="0">
                <a:solidFill>
                  <a:schemeClr val="tx1"/>
                </a:solidFill>
                <a:effectLst/>
                <a:latin typeface="+mn-lt"/>
                <a:ea typeface="+mn-ea"/>
                <a:cs typeface="+mn-cs"/>
              </a:rPr>
              <a:t> mažą lopinėlį atstato audinius po traumų, raiščių ir raumenų patempimų. </a:t>
            </a:r>
            <a:r>
              <a:rPr lang="lt-LT" sz="1200" kern="1200" dirty="0" smtClean="0">
                <a:solidFill>
                  <a:schemeClr val="tx1"/>
                </a:solidFill>
                <a:effectLst/>
                <a:latin typeface="+mn-lt"/>
                <a:ea typeface="+mn-ea"/>
                <a:cs typeface="+mn-cs"/>
              </a:rPr>
              <a:t>Pooperaciniu laikotarpiu organizmui ypatingai reikia geros porcijos lengvai įsisavinamų tikrų baltymų. Yra žinoma, kad naujos raumenų skaidulos negali greitai susidaryti, jei į organizmą nepatenka pakankamai naujų aminorūgščių</a:t>
            </a:r>
            <a:r>
              <a:rPr lang="ru-RU" sz="1200" kern="1200" dirty="0" smtClean="0">
                <a:solidFill>
                  <a:schemeClr val="tx1"/>
                </a:solidFill>
                <a:effectLst/>
                <a:latin typeface="+mn-lt"/>
                <a:ea typeface="+mn-ea"/>
                <a:cs typeface="+mn-cs"/>
              </a:rPr>
              <a:t>. </a:t>
            </a:r>
          </a:p>
          <a:p>
            <a:endParaRPr lang="ru-RU" sz="1200" kern="1200" dirty="0" smtClean="0">
              <a:solidFill>
                <a:schemeClr val="tx1"/>
              </a:solidFill>
              <a:effectLst/>
              <a:latin typeface="+mn-lt"/>
              <a:ea typeface="+mn-ea"/>
              <a:cs typeface="+mn-cs"/>
            </a:endParaRPr>
          </a:p>
          <a:p>
            <a:r>
              <a:rPr lang="lt-LT" sz="1200" b="1" i="1" kern="1200" dirty="0" smtClean="0">
                <a:solidFill>
                  <a:schemeClr val="tx1"/>
                </a:solidFill>
                <a:effectLst/>
                <a:latin typeface="+mn-lt"/>
                <a:ea typeface="+mn-ea"/>
                <a:cs typeface="+mn-cs"/>
              </a:rPr>
              <a:t>Sojų</a:t>
            </a:r>
            <a:r>
              <a:rPr lang="lt-LT" sz="1200" b="1" i="1" kern="1200" baseline="0" dirty="0" smtClean="0">
                <a:solidFill>
                  <a:schemeClr val="tx1"/>
                </a:solidFill>
                <a:effectLst/>
                <a:latin typeface="+mn-lt"/>
                <a:ea typeface="+mn-ea"/>
                <a:cs typeface="+mn-cs"/>
              </a:rPr>
              <a:t> baltymų </a:t>
            </a:r>
            <a:r>
              <a:rPr lang="lt-LT" sz="1200" b="1" i="1" kern="1200" baseline="0" dirty="0" err="1" smtClean="0">
                <a:solidFill>
                  <a:schemeClr val="tx1"/>
                </a:solidFill>
                <a:effectLst/>
                <a:latin typeface="+mn-lt"/>
                <a:ea typeface="+mn-ea"/>
                <a:cs typeface="+mn-cs"/>
              </a:rPr>
              <a:t>izoliatas</a:t>
            </a:r>
            <a:r>
              <a:rPr lang="ru-RU" sz="1200" b="1" i="1" kern="1200" dirty="0" smtClean="0">
                <a:solidFill>
                  <a:schemeClr val="tx1"/>
                </a:solidFill>
                <a:effectLst/>
                <a:latin typeface="+mn-lt"/>
                <a:ea typeface="+mn-ea"/>
                <a:cs typeface="+mn-cs"/>
              </a:rPr>
              <a:t>, </a:t>
            </a:r>
            <a:r>
              <a:rPr lang="lt-LT" sz="1200" b="1" i="1" kern="1200" dirty="0" smtClean="0">
                <a:solidFill>
                  <a:schemeClr val="tx1"/>
                </a:solidFill>
                <a:effectLst/>
                <a:latin typeface="+mn-lt"/>
                <a:ea typeface="+mn-ea"/>
                <a:cs typeface="+mn-cs"/>
              </a:rPr>
              <a:t>kuris naudojamas</a:t>
            </a:r>
            <a:r>
              <a:rPr lang="ru-RU" sz="1200" b="1"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DDBS</a:t>
            </a:r>
            <a:r>
              <a:rPr lang="ru-RU" sz="1200" b="1" i="1" kern="1200" dirty="0" smtClean="0">
                <a:solidFill>
                  <a:schemeClr val="tx1"/>
                </a:solidFill>
                <a:effectLst/>
                <a:latin typeface="+mn-lt"/>
                <a:ea typeface="+mn-ea"/>
                <a:cs typeface="+mn-cs"/>
              </a:rPr>
              <a:t>, </a:t>
            </a:r>
            <a:r>
              <a:rPr lang="lt-LT" sz="1200" b="1" i="1" kern="1200" dirty="0" smtClean="0">
                <a:solidFill>
                  <a:schemeClr val="tx1"/>
                </a:solidFill>
                <a:effectLst/>
                <a:latin typeface="+mn-lt"/>
                <a:ea typeface="+mn-ea"/>
                <a:cs typeface="+mn-cs"/>
              </a:rPr>
              <a:t>yra lengvai įsisavinamas</a:t>
            </a:r>
            <a:r>
              <a:rPr lang="lt-LT" sz="1200" b="1" i="1" kern="1200" baseline="0" dirty="0" smtClean="0">
                <a:solidFill>
                  <a:schemeClr val="tx1"/>
                </a:solidFill>
                <a:effectLst/>
                <a:latin typeface="+mn-lt"/>
                <a:ea typeface="+mn-ea"/>
                <a:cs typeface="+mn-cs"/>
              </a:rPr>
              <a:t> maisto produktas, turintis iki </a:t>
            </a:r>
            <a:r>
              <a:rPr lang="ru-RU" sz="1200" b="1" i="1" kern="1200" dirty="0" smtClean="0">
                <a:solidFill>
                  <a:schemeClr val="tx1"/>
                </a:solidFill>
                <a:effectLst/>
                <a:latin typeface="+mn-lt"/>
                <a:ea typeface="+mn-ea"/>
                <a:cs typeface="+mn-cs"/>
              </a:rPr>
              <a:t>90</a:t>
            </a:r>
            <a:r>
              <a:rPr lang="lt-LT" sz="1200" b="1" i="1" kern="1200" dirty="0" smtClean="0">
                <a:solidFill>
                  <a:schemeClr val="tx1"/>
                </a:solidFill>
                <a:effectLst/>
                <a:latin typeface="+mn-lt"/>
                <a:ea typeface="+mn-ea"/>
                <a:cs typeface="+mn-cs"/>
              </a:rPr>
              <a:t> </a:t>
            </a:r>
            <a:r>
              <a:rPr lang="ru-RU" sz="1200" b="1" i="1" kern="1200" dirty="0" smtClean="0">
                <a:solidFill>
                  <a:schemeClr val="tx1"/>
                </a:solidFill>
                <a:effectLst/>
                <a:latin typeface="+mn-lt"/>
                <a:ea typeface="+mn-ea"/>
                <a:cs typeface="+mn-cs"/>
              </a:rPr>
              <a:t>%</a:t>
            </a:r>
            <a:r>
              <a:rPr lang="lt-LT" sz="1200" b="1" i="1" kern="1200" dirty="0" smtClean="0">
                <a:solidFill>
                  <a:schemeClr val="tx1"/>
                </a:solidFill>
                <a:effectLst/>
                <a:latin typeface="+mn-lt"/>
                <a:ea typeface="+mn-ea"/>
                <a:cs typeface="+mn-cs"/>
              </a:rPr>
              <a:t> grynų </a:t>
            </a:r>
            <a:r>
              <a:rPr lang="lt-LT" sz="1200" b="1" i="1" kern="1200" baseline="0" dirty="0" smtClean="0">
                <a:solidFill>
                  <a:schemeClr val="tx1"/>
                </a:solidFill>
                <a:effectLst/>
                <a:latin typeface="+mn-lt"/>
                <a:ea typeface="+mn-ea"/>
                <a:cs typeface="+mn-cs"/>
              </a:rPr>
              <a:t>augalinių baltymų.</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Gamybos metu sojų baltymų </a:t>
            </a:r>
            <a:r>
              <a:rPr lang="lt-LT" sz="1200" kern="1200" dirty="0" err="1" smtClean="0">
                <a:solidFill>
                  <a:schemeClr val="tx1"/>
                </a:solidFill>
                <a:effectLst/>
                <a:latin typeface="+mn-lt"/>
                <a:ea typeface="+mn-ea"/>
                <a:cs typeface="+mn-cs"/>
              </a:rPr>
              <a:t>izoliatas</a:t>
            </a:r>
            <a:r>
              <a:rPr lang="lt-LT" sz="1200" kern="1200" dirty="0" smtClean="0">
                <a:solidFill>
                  <a:schemeClr val="tx1"/>
                </a:solidFill>
                <a:effectLst/>
                <a:latin typeface="+mn-lt"/>
                <a:ea typeface="+mn-ea"/>
                <a:cs typeface="+mn-cs"/>
              </a:rPr>
              <a:t> specialiai valomas, todėl jo sudėtyje nėra riebalų, angliavandenių,  </a:t>
            </a:r>
            <a:r>
              <a:rPr lang="lt-LT" sz="1200" kern="1200" dirty="0" err="1" smtClean="0">
                <a:solidFill>
                  <a:schemeClr val="tx1"/>
                </a:solidFill>
                <a:effectLst/>
                <a:latin typeface="+mn-lt"/>
                <a:ea typeface="+mn-ea"/>
                <a:cs typeface="+mn-cs"/>
              </a:rPr>
              <a:t>izoflavonų</a:t>
            </a:r>
            <a:r>
              <a:rPr lang="lt-LT" sz="1200" kern="1200" dirty="0" smtClean="0">
                <a:solidFill>
                  <a:schemeClr val="tx1"/>
                </a:solidFill>
                <a:effectLst/>
                <a:latin typeface="+mn-lt"/>
                <a:ea typeface="+mn-ea"/>
                <a:cs typeface="+mn-cs"/>
              </a:rPr>
              <a:t> ir kitų medžiagų, lieka gryni</a:t>
            </a:r>
            <a:r>
              <a:rPr lang="lt-LT" sz="1200" kern="1200" baseline="0" dirty="0" smtClean="0">
                <a:solidFill>
                  <a:schemeClr val="tx1"/>
                </a:solidFill>
                <a:effectLst/>
                <a:latin typeface="+mn-lt"/>
                <a:ea typeface="+mn-ea"/>
                <a:cs typeface="+mn-cs"/>
              </a:rPr>
              <a:t> sojų baltymai.</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Todėl tarp visų augalinių baltymų sojų </a:t>
            </a:r>
            <a:r>
              <a:rPr lang="lt-LT" sz="1200" kern="1200" dirty="0" err="1" smtClean="0">
                <a:solidFill>
                  <a:schemeClr val="tx1"/>
                </a:solidFill>
                <a:effectLst/>
                <a:latin typeface="+mn-lt"/>
                <a:ea typeface="+mn-ea"/>
                <a:cs typeface="+mn-cs"/>
              </a:rPr>
              <a:t>izoliatas</a:t>
            </a:r>
            <a:r>
              <a:rPr lang="lt-LT" sz="1200" kern="1200" dirty="0" smtClean="0">
                <a:solidFill>
                  <a:schemeClr val="tx1"/>
                </a:solidFill>
                <a:effectLst/>
                <a:latin typeface="+mn-lt"/>
                <a:ea typeface="+mn-ea"/>
                <a:cs typeface="+mn-cs"/>
              </a:rPr>
              <a:t> yra vertinamas kaip naudingiausias.</a:t>
            </a:r>
            <a:r>
              <a:rPr lang="ru-RU" sz="1200" kern="1200" dirty="0" smtClean="0">
                <a:solidFill>
                  <a:schemeClr val="tx1"/>
                </a:solidFill>
                <a:effectLst/>
                <a:latin typeface="+mn-lt"/>
                <a:ea typeface="+mn-ea"/>
                <a:cs typeface="+mn-cs"/>
              </a:rPr>
              <a:t> </a:t>
            </a:r>
          </a:p>
          <a:p>
            <a:r>
              <a:rPr lang="lt-LT" sz="1200" kern="1200" dirty="0" smtClean="0">
                <a:solidFill>
                  <a:schemeClr val="tx1"/>
                </a:solidFill>
                <a:effectLst/>
                <a:latin typeface="+mn-lt"/>
                <a:ea typeface="+mn-ea"/>
                <a:cs typeface="+mn-cs"/>
              </a:rPr>
              <a:t>Dietologai</a:t>
            </a:r>
            <a:r>
              <a:rPr lang="lt-LT" sz="1200" kern="1200" baseline="0" dirty="0" smtClean="0">
                <a:solidFill>
                  <a:schemeClr val="tx1"/>
                </a:solidFill>
                <a:effectLst/>
                <a:latin typeface="+mn-lt"/>
                <a:ea typeface="+mn-ea"/>
                <a:cs typeface="+mn-cs"/>
              </a:rPr>
              <a:t> rekomenduoja sojų </a:t>
            </a:r>
            <a:r>
              <a:rPr lang="lt-LT" sz="1200" kern="1200" baseline="0" dirty="0" err="1" smtClean="0">
                <a:solidFill>
                  <a:schemeClr val="tx1"/>
                </a:solidFill>
                <a:effectLst/>
                <a:latin typeface="+mn-lt"/>
                <a:ea typeface="+mn-ea"/>
                <a:cs typeface="+mn-cs"/>
              </a:rPr>
              <a:t>izoliatą</a:t>
            </a:r>
            <a:r>
              <a:rPr lang="lt-LT" sz="1200" kern="1200" baseline="0" dirty="0" smtClean="0">
                <a:solidFill>
                  <a:schemeClr val="tx1"/>
                </a:solidFill>
                <a:effectLst/>
                <a:latin typeface="+mn-lt"/>
                <a:ea typeface="+mn-ea"/>
                <a:cs typeface="+mn-cs"/>
              </a:rPr>
              <a:t> naudoti tiems žmonėms, kurių organizmas sunkiai įsisavina įprastą </a:t>
            </a:r>
            <a:r>
              <a:rPr lang="lt-LT" sz="1200" kern="1200" baseline="0" dirty="0" err="1" smtClean="0">
                <a:solidFill>
                  <a:schemeClr val="tx1"/>
                </a:solidFill>
                <a:effectLst/>
                <a:latin typeface="+mn-lt"/>
                <a:ea typeface="+mn-ea"/>
                <a:cs typeface="+mn-cs"/>
              </a:rPr>
              <a:t>kazeininį</a:t>
            </a:r>
            <a:r>
              <a:rPr lang="lt-LT" sz="1200" kern="1200" baseline="0" dirty="0" smtClean="0">
                <a:solidFill>
                  <a:schemeClr val="tx1"/>
                </a:solidFill>
                <a:effectLst/>
                <a:latin typeface="+mn-lt"/>
                <a:ea typeface="+mn-ea"/>
                <a:cs typeface="+mn-cs"/>
              </a:rPr>
              <a:t> baltymą </a:t>
            </a:r>
            <a:r>
              <a:rPr lang="lt-LT" sz="1200" kern="1200" dirty="0" smtClean="0">
                <a:solidFill>
                  <a:schemeClr val="tx1"/>
                </a:solidFill>
                <a:effectLst/>
                <a:latin typeface="+mn-lt"/>
                <a:ea typeface="+mn-ea"/>
                <a:cs typeface="+mn-cs"/>
              </a:rPr>
              <a:t>arba netoleruoja laktozės.</a:t>
            </a:r>
            <a:r>
              <a:rPr lang="ru-RU" sz="1200" kern="1200" dirty="0" smtClean="0">
                <a:solidFill>
                  <a:schemeClr val="tx1"/>
                </a:solidFill>
                <a:effectLst/>
                <a:latin typeface="+mn-lt"/>
                <a:ea typeface="+mn-ea"/>
                <a:cs typeface="+mn-cs"/>
              </a:rPr>
              <a:t> </a:t>
            </a:r>
          </a:p>
          <a:p>
            <a:r>
              <a:rPr lang="lt-LT" sz="1200" kern="1200" dirty="0" smtClean="0">
                <a:solidFill>
                  <a:schemeClr val="tx1"/>
                </a:solidFill>
                <a:effectLst/>
                <a:latin typeface="+mn-lt"/>
                <a:ea typeface="+mn-ea"/>
                <a:cs typeface="+mn-cs"/>
              </a:rPr>
              <a:t>Sojų</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izoliatą</a:t>
            </a:r>
            <a:r>
              <a:rPr lang="lt-LT" sz="1200" kern="1200" baseline="0" dirty="0" smtClean="0">
                <a:solidFill>
                  <a:schemeClr val="tx1"/>
                </a:solidFill>
                <a:effectLst/>
                <a:latin typeface="+mn-lt"/>
                <a:ea typeface="+mn-ea"/>
                <a:cs typeface="+mn-cs"/>
              </a:rPr>
              <a:t> taip pat renkasi žmonės, kurie aktyviai sportuoja ir teikia pirmenybę sveikam gyvenimo būdui. Šis produktas taip pat labai naudingas tiems, kas nori sumažinti viršsvorį ir </a:t>
            </a:r>
            <a:r>
              <a:rPr lang="lt-LT" sz="1200" kern="1200" dirty="0" smtClean="0">
                <a:solidFill>
                  <a:schemeClr val="tx1"/>
                </a:solidFill>
                <a:effectLst/>
                <a:latin typeface="+mn-lt"/>
                <a:ea typeface="+mn-ea"/>
                <a:cs typeface="+mn-cs"/>
              </a:rPr>
              <a:t>ieško vertingos alternatyvos tradiciniams produktams, turintiems natūralių baltymų.</a:t>
            </a:r>
            <a:r>
              <a:rPr lang="ru-RU" sz="1200" kern="12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Sojų baltymai patiks ir vegetarams, ieškantiems kuo pakeisti sunkiai įsisavinamą mėsą</a:t>
            </a:r>
            <a:r>
              <a:rPr lang="ru-RU" sz="1200" kern="1200" dirty="0" smtClean="0">
                <a:solidFill>
                  <a:schemeClr val="tx1"/>
                </a:solidFill>
                <a:effectLst/>
                <a:latin typeface="+mn-lt"/>
                <a:ea typeface="+mn-ea"/>
                <a:cs typeface="+mn-cs"/>
              </a:rPr>
              <a:t>. </a:t>
            </a:r>
          </a:p>
          <a:p>
            <a:r>
              <a:rPr lang="lt-LT" sz="1200" kern="1200" dirty="0" smtClean="0">
                <a:solidFill>
                  <a:schemeClr val="tx1"/>
                </a:solidFill>
                <a:effectLst/>
                <a:latin typeface="+mn-lt"/>
                <a:ea typeface="+mn-ea"/>
                <a:cs typeface="+mn-cs"/>
              </a:rPr>
              <a:t>Sojų</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izoliatas</a:t>
            </a:r>
            <a:r>
              <a:rPr lang="lt-LT" sz="1200" kern="1200" baseline="0" dirty="0" smtClean="0">
                <a:solidFill>
                  <a:schemeClr val="tx1"/>
                </a:solidFill>
                <a:effectLst/>
                <a:latin typeface="+mn-lt"/>
                <a:ea typeface="+mn-ea"/>
                <a:cs typeface="+mn-cs"/>
              </a:rPr>
              <a:t> turtingas pakeičiamų ir nepakeičiamų aminorūgščių.</a:t>
            </a:r>
            <a:endParaRPr lang="ru-R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lt-LT" sz="1200" kern="1200" dirty="0" smtClean="0">
                <a:solidFill>
                  <a:schemeClr val="tx1"/>
                </a:solidFill>
                <a:effectLst/>
                <a:latin typeface="+mn-lt"/>
                <a:ea typeface="+mn-ea"/>
                <a:cs typeface="+mn-cs"/>
              </a:rPr>
              <a:t>Sojų baltymai puikiai dera su pieno baltymais. Naudojami</a:t>
            </a:r>
            <a:r>
              <a:rPr lang="lt-LT" sz="1200" kern="1200" baseline="0" dirty="0" smtClean="0">
                <a:solidFill>
                  <a:schemeClr val="tx1"/>
                </a:solidFill>
                <a:effectLst/>
                <a:latin typeface="+mn-lt"/>
                <a:ea typeface="+mn-ea"/>
                <a:cs typeface="+mn-cs"/>
              </a:rPr>
              <a:t> k</a:t>
            </a:r>
            <a:r>
              <a:rPr lang="lt-LT" sz="1200" kern="1200" dirty="0" smtClean="0">
                <a:solidFill>
                  <a:schemeClr val="tx1"/>
                </a:solidFill>
                <a:effectLst/>
                <a:latin typeface="+mn-lt"/>
                <a:ea typeface="+mn-ea"/>
                <a:cs typeface="+mn-cs"/>
              </a:rPr>
              <a:t>artu jie padeda kokybiškai praturtinti pagyvenusių ar turinčių silpną sveikatą žmonių maisto racioną</a:t>
            </a:r>
            <a:r>
              <a:rPr lang="lt-LT" sz="1200" kern="1200" baseline="0" dirty="0" smtClean="0">
                <a:solidFill>
                  <a:schemeClr val="tx1"/>
                </a:solidFill>
                <a:effectLst/>
                <a:latin typeface="+mn-lt"/>
                <a:ea typeface="+mn-ea"/>
                <a:cs typeface="+mn-cs"/>
              </a:rPr>
              <a:t> vertingais baltymais ir taip pagerinti jų savijautą.</a:t>
            </a:r>
            <a:r>
              <a:rPr lang="ru-RU" sz="1200" kern="1200" dirty="0" smtClean="0">
                <a:solidFill>
                  <a:schemeClr val="tx1"/>
                </a:solidFill>
                <a:effectLst/>
                <a:latin typeface="+mn-lt"/>
                <a:ea typeface="+mn-ea"/>
                <a:cs typeface="+mn-cs"/>
              </a:rPr>
              <a:t> </a:t>
            </a:r>
          </a:p>
        </p:txBody>
      </p:sp>
      <p:sp>
        <p:nvSpPr>
          <p:cNvPr id="4" name="Номер слайда 3"/>
          <p:cNvSpPr>
            <a:spLocks noGrp="1"/>
          </p:cNvSpPr>
          <p:nvPr>
            <p:ph type="sldNum" sz="quarter" idx="10"/>
          </p:nvPr>
        </p:nvSpPr>
        <p:spPr/>
        <p:txBody>
          <a:bodyPr/>
          <a:lstStyle/>
          <a:p>
            <a:fld id="{8C4D3A0E-9FFD-4498-9051-1B5CE16836BD}" type="slidenum">
              <a:rPr lang="ru-RU" smtClean="0"/>
              <a:t>8</a:t>
            </a:fld>
            <a:endParaRPr lang="ru-RU"/>
          </a:p>
        </p:txBody>
      </p:sp>
    </p:spTree>
    <p:extLst>
      <p:ext uri="{BB962C8B-B14F-4D97-AF65-F5344CB8AC3E}">
        <p14:creationId xmlns:p14="http://schemas.microsoft.com/office/powerpoint/2010/main" val="1051192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lt-LT" sz="1200" b="0" i="0" u="none" strike="noStrike" kern="1200" baseline="0" dirty="0" smtClean="0">
                <a:solidFill>
                  <a:schemeClr val="tx1"/>
                </a:solidFill>
                <a:latin typeface="+mn-lt"/>
                <a:ea typeface="+mn-ea"/>
                <a:cs typeface="+mn-cs"/>
              </a:rPr>
              <a:t>Į kokteilių sudėtį įeina 11 kruopščiai atrinktų </a:t>
            </a:r>
            <a:r>
              <a:rPr lang="lt-LT" sz="1200" b="0" i="0" u="none" strike="noStrike" kern="1200" baseline="0" dirty="0" err="1" smtClean="0">
                <a:solidFill>
                  <a:schemeClr val="tx1"/>
                </a:solidFill>
                <a:latin typeface="+mn-lt"/>
                <a:ea typeface="+mn-ea"/>
                <a:cs typeface="+mn-cs"/>
              </a:rPr>
              <a:t>nutrientų</a:t>
            </a:r>
            <a:r>
              <a:rPr lang="lt-LT" sz="1200" b="0" i="0" u="none" strike="noStrike" kern="1200" baseline="0" dirty="0" smtClean="0">
                <a:solidFill>
                  <a:schemeClr val="tx1"/>
                </a:solidFill>
                <a:latin typeface="+mn-lt"/>
                <a:ea typeface="+mn-ea"/>
                <a:cs typeface="+mn-cs"/>
              </a:rPr>
              <a:t> (vitaminų ir mineralų), iš kurių kiekvienas kasdien reikalingas besirūpinantiems savo grožiu ir sveikata. Harmoningai derėdami vienas su kitu jie padeda išsaugoti odą elastingą ir stangrią, plaukus gražius o nagus tvirtus.</a:t>
            </a:r>
            <a:endParaRPr lang="ru-RU" sz="1200" b="0" i="0" u="none" strike="noStrike" kern="1200" baseline="0" dirty="0" smtClean="0">
              <a:solidFill>
                <a:schemeClr val="tx1"/>
              </a:solidFill>
              <a:latin typeface="+mn-lt"/>
              <a:ea typeface="+mn-ea"/>
              <a:cs typeface="+mn-cs"/>
            </a:endParaRP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C4D3A0E-9FFD-4498-9051-1B5CE16836BD}" type="slidenum">
              <a:rPr lang="ru-RU" smtClean="0"/>
              <a:t>9</a:t>
            </a:fld>
            <a:endParaRPr lang="ru-RU"/>
          </a:p>
        </p:txBody>
      </p:sp>
    </p:spTree>
    <p:extLst>
      <p:ext uri="{BB962C8B-B14F-4D97-AF65-F5344CB8AC3E}">
        <p14:creationId xmlns:p14="http://schemas.microsoft.com/office/powerpoint/2010/main" val="818886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dirty="0" err="1" smtClean="0"/>
              <a:t>Paraamino</a:t>
            </a:r>
            <a:r>
              <a:rPr lang="lt-LT" dirty="0" smtClean="0"/>
              <a:t> </a:t>
            </a:r>
            <a:r>
              <a:rPr lang="lt-LT" dirty="0" err="1" smtClean="0"/>
              <a:t>benzoinė</a:t>
            </a:r>
            <a:r>
              <a:rPr lang="lt-LT" dirty="0" smtClean="0"/>
              <a:t> rūgštis</a:t>
            </a:r>
            <a:r>
              <a:rPr lang="ru-RU" dirty="0" smtClean="0"/>
              <a:t> (В10) </a:t>
            </a:r>
            <a:r>
              <a:rPr lang="lt-LT" dirty="0" smtClean="0"/>
              <a:t>(vienoje kokteilio porcijoje </a:t>
            </a:r>
            <a:r>
              <a:rPr lang="ru-RU" dirty="0" smtClean="0"/>
              <a:t>25 </a:t>
            </a:r>
            <a:r>
              <a:rPr lang="lt-LT" dirty="0" smtClean="0"/>
              <a:t>mg)</a:t>
            </a:r>
            <a:endParaRPr lang="ru-RU" dirty="0" smtClean="0"/>
          </a:p>
          <a:p>
            <a:r>
              <a:rPr lang="ru-RU" dirty="0" smtClean="0"/>
              <a:t>•	</a:t>
            </a:r>
            <a:r>
              <a:rPr lang="lt-LT" dirty="0" smtClean="0"/>
              <a:t>Saugo odą nuo kenksmingo saulės poveikio</a:t>
            </a:r>
            <a:endParaRPr lang="ru-RU" dirty="0" smtClean="0"/>
          </a:p>
          <a:p>
            <a:r>
              <a:rPr lang="ru-RU" dirty="0" smtClean="0"/>
              <a:t>•	</a:t>
            </a:r>
            <a:r>
              <a:rPr lang="lt-LT" dirty="0" smtClean="0"/>
              <a:t>Normalizuoja melanino gamybą odoje</a:t>
            </a:r>
            <a:endParaRPr lang="ru-RU" dirty="0" smtClean="0"/>
          </a:p>
          <a:p>
            <a:r>
              <a:rPr lang="ru-RU" dirty="0" smtClean="0"/>
              <a:t>•	</a:t>
            </a:r>
            <a:r>
              <a:rPr lang="lt-LT" dirty="0" smtClean="0"/>
              <a:t>Saugo nuo pigmentinių dėmių atsiradimo</a:t>
            </a: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lt-LT" dirty="0" smtClean="0"/>
              <a:t>Vitaminas</a:t>
            </a:r>
            <a:r>
              <a:rPr lang="ru-RU" dirty="0" smtClean="0"/>
              <a:t> А </a:t>
            </a:r>
            <a:r>
              <a:rPr lang="lt-LT" dirty="0" smtClean="0"/>
              <a:t>(vienoje kokteilio porcijoje </a:t>
            </a:r>
            <a:r>
              <a:rPr lang="lt-LT" sz="1200" kern="1200" dirty="0" smtClean="0">
                <a:solidFill>
                  <a:schemeClr val="tx1"/>
                </a:solidFill>
                <a:effectLst/>
                <a:latin typeface="+mn-lt"/>
                <a:ea typeface="+mn-ea"/>
                <a:cs typeface="+mn-cs"/>
              </a:rPr>
              <a:t>367 µg </a:t>
            </a:r>
            <a:r>
              <a:rPr lang="lt-LT" dirty="0" smtClean="0"/>
              <a:t>)</a:t>
            </a:r>
            <a:endParaRPr lang="ru-RU" dirty="0" smtClean="0"/>
          </a:p>
          <a:p>
            <a:r>
              <a:rPr lang="ru-RU" dirty="0" smtClean="0"/>
              <a:t>•	</a:t>
            </a:r>
            <a:r>
              <a:rPr lang="lt-LT" dirty="0" smtClean="0"/>
              <a:t>Stabdo spuogų ir inkštirų atsiradimą</a:t>
            </a:r>
            <a:endParaRPr lang="ru-RU" dirty="0" smtClean="0"/>
          </a:p>
          <a:p>
            <a:r>
              <a:rPr lang="ru-RU" dirty="0" smtClean="0"/>
              <a:t>•	</a:t>
            </a:r>
            <a:r>
              <a:rPr lang="lt-LT" dirty="0" smtClean="0"/>
              <a:t>Stabdo </a:t>
            </a:r>
            <a:r>
              <a:rPr lang="lt-LT" dirty="0" err="1" smtClean="0"/>
              <a:t>strijų</a:t>
            </a:r>
            <a:r>
              <a:rPr lang="lt-LT" dirty="0" smtClean="0"/>
              <a:t> atsiradimą</a:t>
            </a:r>
            <a:endParaRPr lang="ru-RU" dirty="0" smtClean="0"/>
          </a:p>
          <a:p>
            <a:r>
              <a:rPr lang="ru-RU" dirty="0" smtClean="0"/>
              <a:t>•	</a:t>
            </a:r>
            <a:r>
              <a:rPr lang="lt-LT" dirty="0" smtClean="0"/>
              <a:t>Maitina odą</a:t>
            </a: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lt-LT" dirty="0" smtClean="0"/>
              <a:t>Vitaminas</a:t>
            </a:r>
            <a:r>
              <a:rPr lang="ru-RU" dirty="0" smtClean="0"/>
              <a:t> С </a:t>
            </a:r>
            <a:r>
              <a:rPr lang="lt-LT" dirty="0" smtClean="0"/>
              <a:t>(vienoje kokteilio porcijoje 14</a:t>
            </a:r>
            <a:r>
              <a:rPr lang="ru-RU" dirty="0" smtClean="0"/>
              <a:t>5 </a:t>
            </a:r>
            <a:r>
              <a:rPr lang="lt-LT" dirty="0" smtClean="0"/>
              <a:t>mg)</a:t>
            </a:r>
            <a:endParaRPr lang="ru-RU" dirty="0" smtClean="0"/>
          </a:p>
          <a:p>
            <a:r>
              <a:rPr lang="ru-RU" dirty="0" smtClean="0"/>
              <a:t>•	</a:t>
            </a:r>
            <a:r>
              <a:rPr lang="lt-LT" sz="1200" kern="1200" dirty="0" smtClean="0">
                <a:solidFill>
                  <a:schemeClr val="tx1"/>
                </a:solidFill>
                <a:effectLst/>
                <a:latin typeface="+mn-lt"/>
                <a:ea typeface="+mn-ea"/>
                <a:cs typeface="+mn-cs"/>
              </a:rPr>
              <a:t>S</a:t>
            </a:r>
            <a:r>
              <a:rPr lang="en-US" sz="1200" kern="1200" dirty="0" smtClean="0">
                <a:solidFill>
                  <a:schemeClr val="tx1"/>
                </a:solidFill>
                <a:latin typeface="+mn-lt"/>
                <a:ea typeface="+mn-ea"/>
                <a:cs typeface="+mn-cs"/>
              </a:rPr>
              <a:t>timuliuoja kolageno sintezę</a:t>
            </a:r>
            <a:endParaRPr lang="lt-LT"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r>
              <a:rPr lang="lt-LT" sz="1200" kern="1200" dirty="0" smtClean="0">
                <a:solidFill>
                  <a:schemeClr val="tx1"/>
                </a:solidFill>
                <a:latin typeface="+mn-lt"/>
                <a:ea typeface="+mn-ea"/>
                <a:cs typeface="+mn-cs"/>
              </a:rPr>
              <a:t>	S</a:t>
            </a:r>
            <a:r>
              <a:rPr lang="en-US" sz="1200" kern="1200" dirty="0" smtClean="0">
                <a:solidFill>
                  <a:schemeClr val="tx1"/>
                </a:solidFill>
                <a:latin typeface="+mn-lt"/>
                <a:ea typeface="+mn-ea"/>
                <a:cs typeface="+mn-cs"/>
              </a:rPr>
              <a:t>tiprina kraujagyslių sieneles</a:t>
            </a:r>
            <a:endParaRPr lang="lt-LT"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r>
              <a:rPr lang="lt-LT" sz="1200" kern="1200" dirty="0" smtClean="0">
                <a:solidFill>
                  <a:schemeClr val="tx1"/>
                </a:solidFill>
                <a:latin typeface="+mn-lt"/>
                <a:ea typeface="+mn-ea"/>
                <a:cs typeface="+mn-cs"/>
              </a:rPr>
              <a:t>	G</a:t>
            </a:r>
            <a:r>
              <a:rPr lang="en-US" sz="1200" kern="1200" dirty="0" smtClean="0">
                <a:solidFill>
                  <a:schemeClr val="tx1"/>
                </a:solidFill>
                <a:latin typeface="+mn-lt"/>
                <a:ea typeface="+mn-ea"/>
                <a:cs typeface="+mn-cs"/>
              </a:rPr>
              <a:t>erina odos elastingumą</a:t>
            </a:r>
            <a:endParaRPr lang="lt-LT" sz="1200" kern="1200" dirty="0" smtClean="0">
              <a:solidFill>
                <a:schemeClr val="tx1"/>
              </a:solidFill>
              <a:latin typeface="+mn-lt"/>
              <a:ea typeface="+mn-ea"/>
              <a:cs typeface="+mn-cs"/>
            </a:endParaRPr>
          </a:p>
          <a:p>
            <a:r>
              <a:rPr lang="lt-LT" dirty="0" err="1" smtClean="0"/>
              <a:t>Niacinas</a:t>
            </a:r>
            <a:r>
              <a:rPr lang="ru-RU" dirty="0" smtClean="0"/>
              <a:t> (РР) </a:t>
            </a:r>
            <a:r>
              <a:rPr lang="lt-LT" dirty="0" smtClean="0"/>
              <a:t>(vienoje kokteilio porcijoje 4,75mg)</a:t>
            </a:r>
            <a:endParaRPr lang="ru-RU" dirty="0" smtClean="0"/>
          </a:p>
          <a:p>
            <a:r>
              <a:rPr lang="ru-RU" dirty="0" smtClean="0"/>
              <a:t>•	</a:t>
            </a:r>
            <a:r>
              <a:rPr lang="lt-LT" dirty="0" smtClean="0"/>
              <a:t>Pasižymi regeneruojančiu poveikiu</a:t>
            </a:r>
            <a:endParaRPr lang="ru-RU" dirty="0" smtClean="0"/>
          </a:p>
          <a:p>
            <a:r>
              <a:rPr lang="ru-RU" dirty="0" smtClean="0"/>
              <a:t>•	</a:t>
            </a:r>
            <a:r>
              <a:rPr lang="lt-LT" dirty="0" smtClean="0"/>
              <a:t>Saugo nuo odos ligų</a:t>
            </a:r>
            <a:endParaRPr lang="ru-RU" dirty="0" smtClean="0"/>
          </a:p>
          <a:p>
            <a:r>
              <a:rPr lang="ru-RU" dirty="0" smtClean="0"/>
              <a:t>•	</a:t>
            </a:r>
            <a:r>
              <a:rPr lang="lt-LT" dirty="0" smtClean="0"/>
              <a:t>Stabdo plaukų slinkimą</a:t>
            </a:r>
            <a:endParaRPr lang="ru-RU" dirty="0" smtClean="0"/>
          </a:p>
          <a:p>
            <a:r>
              <a:rPr lang="lt-LT" dirty="0" smtClean="0"/>
              <a:t>Vitaminas</a:t>
            </a:r>
            <a:r>
              <a:rPr lang="ru-RU" dirty="0" smtClean="0"/>
              <a:t> Е </a:t>
            </a:r>
            <a:r>
              <a:rPr lang="lt-LT" dirty="0" smtClean="0"/>
              <a:t>(vienoje kokteilio porcijoje 4 mg) </a:t>
            </a:r>
            <a:endParaRPr lang="ru-RU" dirty="0" smtClean="0"/>
          </a:p>
          <a:p>
            <a:r>
              <a:rPr lang="ru-RU" dirty="0" smtClean="0"/>
              <a:t>•	</a:t>
            </a:r>
            <a:r>
              <a:rPr lang="lt-LT" dirty="0" smtClean="0"/>
              <a:t>Stiprus antioksidantas</a:t>
            </a: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	</a:t>
            </a:r>
            <a:r>
              <a:rPr lang="lt-LT" dirty="0" smtClean="0"/>
              <a:t>Dalyvauja odos regeneracijos</a:t>
            </a:r>
            <a:r>
              <a:rPr lang="lt-LT" baseline="0" dirty="0" smtClean="0"/>
              <a:t> procese</a:t>
            </a:r>
            <a:endParaRPr lang="ru-RU" dirty="0" smtClean="0"/>
          </a:p>
          <a:p>
            <a:r>
              <a:rPr lang="ru-RU" dirty="0" smtClean="0"/>
              <a:t>•	</a:t>
            </a:r>
            <a:r>
              <a:rPr lang="lt-LT" dirty="0" smtClean="0"/>
              <a:t>Maitina odą</a:t>
            </a:r>
            <a:endParaRPr lang="ru-RU" dirty="0" smtClean="0"/>
          </a:p>
          <a:p>
            <a:r>
              <a:rPr lang="lt-LT" dirty="0" err="1" smtClean="0"/>
              <a:t>Pantoteno</a:t>
            </a:r>
            <a:r>
              <a:rPr lang="lt-LT" dirty="0" smtClean="0"/>
              <a:t> rūgštis</a:t>
            </a:r>
            <a:r>
              <a:rPr lang="ru-RU" dirty="0" smtClean="0"/>
              <a:t> (В5) </a:t>
            </a:r>
            <a:r>
              <a:rPr lang="lt-LT" dirty="0" smtClean="0"/>
              <a:t>(vienoje kokteilio porcijoje 4 mg)</a:t>
            </a:r>
          </a:p>
          <a:p>
            <a:r>
              <a:rPr lang="ru-RU" dirty="0" smtClean="0"/>
              <a:t>•	</a:t>
            </a:r>
            <a:r>
              <a:rPr lang="lt-LT" dirty="0" smtClean="0"/>
              <a:t>Stiprina plaukus ir nagus</a:t>
            </a:r>
            <a:endParaRPr lang="ru-RU" dirty="0" smtClean="0"/>
          </a:p>
          <a:p>
            <a:r>
              <a:rPr lang="ru-RU" dirty="0" smtClean="0"/>
              <a:t>•	</a:t>
            </a:r>
            <a:r>
              <a:rPr lang="lt-LT" sz="1200" kern="1200" dirty="0" smtClean="0">
                <a:solidFill>
                  <a:schemeClr val="tx1"/>
                </a:solidFill>
                <a:effectLst/>
                <a:latin typeface="+mn-lt"/>
                <a:ea typeface="+mn-ea"/>
                <a:cs typeface="+mn-cs"/>
              </a:rPr>
              <a:t>L</a:t>
            </a:r>
            <a:r>
              <a:rPr lang="en-US" sz="1200" kern="1200" dirty="0" smtClean="0">
                <a:solidFill>
                  <a:schemeClr val="tx1"/>
                </a:solidFill>
                <a:effectLst/>
                <a:latin typeface="+mn-lt"/>
                <a:ea typeface="+mn-ea"/>
                <a:cs typeface="+mn-cs"/>
              </a:rPr>
              <a:t>ėtina odos senėjimo procesus</a:t>
            </a:r>
            <a:endParaRPr lang="ru-RU" dirty="0" smtClean="0"/>
          </a:p>
          <a:p>
            <a:r>
              <a:rPr lang="ru-RU" dirty="0" smtClean="0"/>
              <a:t>•	</a:t>
            </a:r>
            <a:r>
              <a:rPr lang="lt-LT" dirty="0" smtClean="0"/>
              <a:t>Suteikia plaukams švelnumo ir šilkinę išvaizdą</a:t>
            </a:r>
            <a:endParaRPr lang="ru-RU" dirty="0" smtClean="0"/>
          </a:p>
          <a:p>
            <a:r>
              <a:rPr lang="lt-LT" dirty="0" smtClean="0"/>
              <a:t>Folio rūgštis </a:t>
            </a:r>
            <a:r>
              <a:rPr lang="ru-RU" dirty="0" smtClean="0"/>
              <a:t>(В9) </a:t>
            </a:r>
            <a:r>
              <a:rPr lang="lt-LT" dirty="0" smtClean="0"/>
              <a:t>(vienoje kokteilio porcijoje </a:t>
            </a:r>
            <a:r>
              <a:rPr lang="ru-RU" dirty="0" smtClean="0"/>
              <a:t>0,1</a:t>
            </a:r>
            <a:r>
              <a:rPr lang="lt-LT" dirty="0" smtClean="0"/>
              <a:t>3 mg)</a:t>
            </a:r>
            <a:endParaRPr lang="ru-RU" dirty="0" smtClean="0"/>
          </a:p>
          <a:p>
            <a:r>
              <a:rPr lang="ru-RU" dirty="0" smtClean="0"/>
              <a:t>•	</a:t>
            </a:r>
            <a:r>
              <a:rPr lang="lt-LT" dirty="0" smtClean="0"/>
              <a:t>Padeda plaukams augti sveikiems</a:t>
            </a:r>
            <a:endParaRPr lang="ru-RU" dirty="0" smtClean="0"/>
          </a:p>
          <a:p>
            <a:r>
              <a:rPr lang="ru-RU" dirty="0" smtClean="0"/>
              <a:t>•	</a:t>
            </a:r>
            <a:r>
              <a:rPr lang="lt-LT" dirty="0" smtClean="0"/>
              <a:t>Suteikia odai sveiką išvaizdą</a:t>
            </a:r>
            <a:endParaRPr lang="ru-RU" dirty="0" smtClean="0"/>
          </a:p>
          <a:p>
            <a:r>
              <a:rPr lang="lt-LT" dirty="0" err="1" smtClean="0"/>
              <a:t>Biotinas</a:t>
            </a:r>
            <a:r>
              <a:rPr lang="ru-RU" dirty="0" smtClean="0"/>
              <a:t> (Н) </a:t>
            </a:r>
            <a:r>
              <a:rPr lang="lt-LT" dirty="0" smtClean="0"/>
              <a:t>(vienoje kokteilio porcijoje </a:t>
            </a:r>
            <a:r>
              <a:rPr lang="ru-RU" dirty="0" smtClean="0"/>
              <a:t>0,0</a:t>
            </a:r>
            <a:r>
              <a:rPr lang="lt-LT" dirty="0" smtClean="0"/>
              <a:t>4</a:t>
            </a:r>
            <a:r>
              <a:rPr lang="lt-LT" baseline="0" dirty="0" smtClean="0"/>
              <a:t> mg)</a:t>
            </a:r>
            <a:endParaRPr lang="ru-RU" dirty="0" smtClean="0"/>
          </a:p>
          <a:p>
            <a:r>
              <a:rPr lang="ru-RU" dirty="0" smtClean="0"/>
              <a:t>•	</a:t>
            </a:r>
            <a:r>
              <a:rPr lang="lt-LT" dirty="0" smtClean="0"/>
              <a:t>Drėkina plaukus</a:t>
            </a:r>
            <a:endParaRPr lang="ru-RU" dirty="0" smtClean="0"/>
          </a:p>
          <a:p>
            <a:r>
              <a:rPr lang="ru-RU" dirty="0" smtClean="0"/>
              <a:t>•	</a:t>
            </a:r>
            <a:r>
              <a:rPr lang="lt-LT" dirty="0" smtClean="0"/>
              <a:t>Stabdo nagų sluoksniavimąsi</a:t>
            </a:r>
            <a:endParaRPr lang="ru-RU" dirty="0" smtClean="0"/>
          </a:p>
          <a:p>
            <a:r>
              <a:rPr lang="ru-RU" dirty="0" smtClean="0"/>
              <a:t>•	</a:t>
            </a:r>
            <a:r>
              <a:rPr lang="lt-LT" dirty="0" smtClean="0"/>
              <a:t>Stiprina vidinius odos sluoksnius</a:t>
            </a:r>
            <a:endParaRPr lang="ru-RU" dirty="0" smtClean="0"/>
          </a:p>
          <a:p>
            <a:r>
              <a:rPr lang="lt-LT" dirty="0" smtClean="0"/>
              <a:t>Magnis</a:t>
            </a:r>
            <a:r>
              <a:rPr lang="ru-RU" dirty="0" smtClean="0"/>
              <a:t> </a:t>
            </a:r>
            <a:r>
              <a:rPr lang="lt-LT" dirty="0" smtClean="0"/>
              <a:t>(vienoje kokteilio porcijoje 50 mg) </a:t>
            </a:r>
            <a:endParaRPr lang="ru-RU" dirty="0" smtClean="0"/>
          </a:p>
          <a:p>
            <a:r>
              <a:rPr lang="ru-RU" dirty="0" smtClean="0"/>
              <a:t>•</a:t>
            </a:r>
            <a:r>
              <a:rPr lang="en-US" dirty="0" smtClean="0"/>
              <a:t>                 </a:t>
            </a:r>
            <a:r>
              <a:rPr lang="ru-RU" baseline="0" dirty="0" smtClean="0"/>
              <a:t> </a:t>
            </a:r>
            <a:r>
              <a:rPr lang="lt-LT" baseline="0" dirty="0" smtClean="0"/>
              <a:t>	</a:t>
            </a:r>
            <a:r>
              <a:rPr lang="lt-LT" dirty="0" smtClean="0"/>
              <a:t>Lygina raukšles</a:t>
            </a:r>
            <a:endParaRPr lang="ru-RU" dirty="0" smtClean="0"/>
          </a:p>
          <a:p>
            <a:r>
              <a:rPr lang="ru-RU" dirty="0" smtClean="0"/>
              <a:t>•</a:t>
            </a:r>
            <a:r>
              <a:rPr lang="ru-RU" baseline="0" dirty="0" smtClean="0"/>
              <a:t> </a:t>
            </a:r>
            <a:r>
              <a:rPr lang="en-US" baseline="0" dirty="0" smtClean="0"/>
              <a:t>                </a:t>
            </a:r>
            <a:r>
              <a:rPr lang="lt-LT" baseline="0" dirty="0" smtClean="0"/>
              <a:t>	</a:t>
            </a:r>
            <a:r>
              <a:rPr lang="lt-LT" dirty="0" smtClean="0"/>
              <a:t>Stiprina nagus</a:t>
            </a:r>
            <a:endParaRPr lang="ru-RU" dirty="0" smtClean="0"/>
          </a:p>
          <a:p>
            <a:r>
              <a:rPr lang="ru-RU" dirty="0" smtClean="0"/>
              <a:t>•</a:t>
            </a:r>
            <a:r>
              <a:rPr lang="ru-RU" baseline="0" dirty="0" smtClean="0"/>
              <a:t> </a:t>
            </a:r>
            <a:r>
              <a:rPr lang="en-US" baseline="0" dirty="0" smtClean="0"/>
              <a:t>                 </a:t>
            </a:r>
            <a:r>
              <a:rPr lang="lt-LT" baseline="0" dirty="0" smtClean="0"/>
              <a:t>	</a:t>
            </a:r>
            <a:r>
              <a:rPr lang="lt-LT" dirty="0" smtClean="0"/>
              <a:t>Reikalingas</a:t>
            </a:r>
            <a:r>
              <a:rPr lang="lt-LT" baseline="0" dirty="0" smtClean="0"/>
              <a:t> elastino gamybai</a:t>
            </a:r>
            <a:endParaRPr lang="ru-RU" dirty="0" smtClean="0"/>
          </a:p>
          <a:p>
            <a:r>
              <a:rPr lang="lt-LT" dirty="0" smtClean="0"/>
              <a:t>Selenas</a:t>
            </a:r>
            <a:r>
              <a:rPr lang="ru-RU" dirty="0" smtClean="0"/>
              <a:t> </a:t>
            </a:r>
            <a:r>
              <a:rPr lang="lt-LT" dirty="0" smtClean="0"/>
              <a:t>(vienoje kokteilio porcijoje </a:t>
            </a:r>
            <a:r>
              <a:rPr lang="ru-RU" dirty="0" smtClean="0"/>
              <a:t>0,0</a:t>
            </a:r>
            <a:r>
              <a:rPr lang="lt-LT" dirty="0" smtClean="0"/>
              <a:t>5</a:t>
            </a:r>
            <a:r>
              <a:rPr lang="lt-LT" baseline="0" dirty="0" smtClean="0"/>
              <a:t> mg)</a:t>
            </a:r>
            <a:endParaRPr lang="ru-RU" dirty="0" smtClean="0"/>
          </a:p>
          <a:p>
            <a:r>
              <a:rPr lang="ru-RU" dirty="0" smtClean="0"/>
              <a:t>•	</a:t>
            </a:r>
            <a:r>
              <a:rPr lang="lt-LT" dirty="0" smtClean="0"/>
              <a:t>Lėtina odos senėjimą</a:t>
            </a:r>
            <a:endParaRPr lang="ru-RU" dirty="0" smtClean="0"/>
          </a:p>
          <a:p>
            <a:r>
              <a:rPr lang="ru-RU" dirty="0" smtClean="0"/>
              <a:t>•	</a:t>
            </a:r>
            <a:r>
              <a:rPr lang="lt-LT" dirty="0" smtClean="0"/>
              <a:t>Stabdo pleiskanų</a:t>
            </a:r>
            <a:r>
              <a:rPr lang="lt-LT" baseline="0" dirty="0" smtClean="0"/>
              <a:t> atsiradimą</a:t>
            </a:r>
            <a:endParaRPr lang="ru-RU" dirty="0" smtClean="0"/>
          </a:p>
          <a:p>
            <a:r>
              <a:rPr lang="lt-LT" dirty="0" smtClean="0"/>
              <a:t>Varis</a:t>
            </a:r>
            <a:r>
              <a:rPr lang="ru-RU" dirty="0" smtClean="0"/>
              <a:t> </a:t>
            </a:r>
            <a:r>
              <a:rPr lang="lt-LT" dirty="0" smtClean="0"/>
              <a:t>(vienoje kokteilio porcijoje </a:t>
            </a:r>
            <a:r>
              <a:rPr lang="ru-RU" dirty="0" smtClean="0"/>
              <a:t>0,</a:t>
            </a:r>
            <a:r>
              <a:rPr lang="lt-LT" dirty="0" smtClean="0"/>
              <a:t>5</a:t>
            </a:r>
            <a:r>
              <a:rPr lang="lt-LT" baseline="0" dirty="0" smtClean="0"/>
              <a:t> mg)</a:t>
            </a:r>
            <a:endParaRPr lang="ru-RU" dirty="0" smtClean="0"/>
          </a:p>
          <a:p>
            <a:r>
              <a:rPr lang="ru-RU" dirty="0" smtClean="0"/>
              <a:t>•	</a:t>
            </a:r>
            <a:r>
              <a:rPr lang="lt-LT" dirty="0" smtClean="0"/>
              <a:t>Reikalingas elastino gamybai</a:t>
            </a:r>
            <a:endParaRPr lang="ru-RU" dirty="0" smtClean="0"/>
          </a:p>
          <a:p>
            <a:r>
              <a:rPr lang="ru-RU" dirty="0" smtClean="0"/>
              <a:t>•	</a:t>
            </a:r>
            <a:r>
              <a:rPr lang="lt-LT" dirty="0" smtClean="0"/>
              <a:t>Svarbus odos, plaukų ir akių pigmentacijai</a:t>
            </a:r>
            <a:endParaRPr lang="ru-RU" dirty="0" smtClean="0"/>
          </a:p>
          <a:p>
            <a:endParaRPr lang="ru-RU" dirty="0" smtClean="0"/>
          </a:p>
          <a:p>
            <a:endParaRPr lang="ru-RU" dirty="0" smtClean="0"/>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10</a:t>
            </a:fld>
            <a:endParaRPr lang="ru-RU"/>
          </a:p>
        </p:txBody>
      </p:sp>
    </p:spTree>
    <p:extLst>
      <p:ext uri="{BB962C8B-B14F-4D97-AF65-F5344CB8AC3E}">
        <p14:creationId xmlns:p14="http://schemas.microsoft.com/office/powerpoint/2010/main" val="2858360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t>29.10.2018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hasCustomPrompt="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t>29.10.2018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hasCustomPrompt="1"/>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hasCustomPrompt="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t>29.10.2018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ru-RU" smtClean="0"/>
              <a:t>Образец заголовка</a:t>
            </a:r>
            <a:endParaRPr lang="ru-RU"/>
          </a:p>
        </p:txBody>
      </p:sp>
      <p:sp>
        <p:nvSpPr>
          <p:cNvPr id="3" name="Объект 2"/>
          <p:cNvSpPr>
            <a:spLocks noGrp="1"/>
          </p:cNvSpPr>
          <p:nvPr>
            <p:ph idx="1" hasCustomPrompt="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t>29.10.2018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3CE3005-55A6-4C69-97C4-9D82935C341C}" type="datetimeFigureOut">
              <a:rPr lang="ru-RU" smtClean="0"/>
              <a:t>29.10.2018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ru-RU" smtClean="0"/>
              <a:t>Образец заголовка</a:t>
            </a:r>
            <a:endParaRPr lang="ru-RU"/>
          </a:p>
        </p:txBody>
      </p:sp>
      <p:sp>
        <p:nvSpPr>
          <p:cNvPr id="3" name="Объект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3CE3005-55A6-4C69-97C4-9D82935C341C}" type="datetimeFigureOut">
              <a:rPr lang="ru-RU" smtClean="0"/>
              <a:t>29.10.2018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2E706-B18D-4A16-B2DE-CD44D1F37F6E}"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3CE3005-55A6-4C69-97C4-9D82935C341C}" type="datetimeFigureOut">
              <a:rPr lang="ru-RU" smtClean="0"/>
              <a:t>29.10.2018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992E706-B18D-4A16-B2DE-CD44D1F37F6E}"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3CE3005-55A6-4C69-97C4-9D82935C341C}" type="datetimeFigureOut">
              <a:rPr lang="ru-RU" smtClean="0"/>
              <a:t>29.10.2018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992E706-B18D-4A16-B2DE-CD44D1F37F6E}"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3CE3005-55A6-4C69-97C4-9D82935C341C}" type="datetimeFigureOut">
              <a:rPr lang="ru-RU" smtClean="0"/>
              <a:t>29.10.2018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992E706-B18D-4A16-B2DE-CD44D1F37F6E}"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3CE3005-55A6-4C69-97C4-9D82935C341C}" type="datetimeFigureOut">
              <a:rPr lang="ru-RU" smtClean="0"/>
              <a:t>29.10.2018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2E706-B18D-4A16-B2DE-CD44D1F37F6E}"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3CE3005-55A6-4C69-97C4-9D82935C341C}" type="datetimeFigureOut">
              <a:rPr lang="ru-RU" smtClean="0"/>
              <a:t>29.10.2018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2E706-B18D-4A16-B2DE-CD44D1F37F6E}"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E3005-55A6-4C69-97C4-9D82935C341C}" type="datetimeFigureOut">
              <a:rPr lang="ru-RU" smtClean="0"/>
              <a:t>29.10.2018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2E706-B18D-4A16-B2DE-CD44D1F37F6E}"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PPT_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2" y="-9054"/>
            <a:ext cx="9189719" cy="6858000"/>
          </a:xfrm>
          <a:prstGeom prst="rect">
            <a:avLst/>
          </a:prstGeom>
        </p:spPr>
      </p:pic>
      <p:pic>
        <p:nvPicPr>
          <p:cNvPr id="8" name="Изображение 7"/>
          <p:cNvPicPr>
            <a:picLocks noChangeAspect="1"/>
          </p:cNvPicPr>
          <p:nvPr/>
        </p:nvPicPr>
        <p:blipFill>
          <a:blip r:embed="rId3"/>
          <a:stretch>
            <a:fillRect/>
          </a:stretch>
        </p:blipFill>
        <p:spPr>
          <a:xfrm>
            <a:off x="2627784" y="4931876"/>
            <a:ext cx="3747373" cy="720080"/>
          </a:xfrm>
          <a:prstGeom prst="rect">
            <a:avLst/>
          </a:prstGeom>
        </p:spPr>
      </p:pic>
      <p:sp>
        <p:nvSpPr>
          <p:cNvPr id="9" name="Прямоугольник 8"/>
          <p:cNvSpPr/>
          <p:nvPr/>
        </p:nvSpPr>
        <p:spPr>
          <a:xfrm>
            <a:off x="2628037" y="4901098"/>
            <a:ext cx="3888432" cy="396240"/>
          </a:xfrm>
          <a:prstGeom prst="rect">
            <a:avLst/>
          </a:prstGeom>
        </p:spPr>
        <p:txBody>
          <a:bodyPr wrap="square">
            <a:spAutoFit/>
          </a:bodyPr>
          <a:lstStyle/>
          <a:p>
            <a:pPr algn="ctr"/>
            <a:r>
              <a:rPr lang="ru-RU" sz="2000" dirty="0">
                <a:solidFill>
                  <a:schemeClr val="bg1"/>
                </a:solidFill>
                <a:latin typeface="Arial"/>
                <a:cs typeface="Arial"/>
              </a:rPr>
              <a:t>BALTYMINIAI KOKTEILIAI</a:t>
            </a:r>
          </a:p>
        </p:txBody>
      </p:sp>
      <p:sp>
        <p:nvSpPr>
          <p:cNvPr id="10" name="Прямоугольник 9"/>
          <p:cNvSpPr/>
          <p:nvPr/>
        </p:nvSpPr>
        <p:spPr>
          <a:xfrm>
            <a:off x="3058314" y="5301208"/>
            <a:ext cx="2948305" cy="396240"/>
          </a:xfrm>
          <a:prstGeom prst="rect">
            <a:avLst/>
          </a:prstGeom>
        </p:spPr>
        <p:txBody>
          <a:bodyPr wrap="none">
            <a:spAutoFit/>
          </a:bodyPr>
          <a:lstStyle/>
          <a:p>
            <a:pPr algn="l"/>
            <a:r>
              <a:rPr lang="ru-RU" sz="2000" dirty="0" smtClean="0">
                <a:solidFill>
                  <a:schemeClr val="bg1"/>
                </a:solidFill>
                <a:latin typeface="Arial"/>
                <a:cs typeface="Arial"/>
              </a:rPr>
              <a:t>SVEIKATAI IR GROŽIUI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 nutrien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05"/>
            <a:ext cx="9203796" cy="6868505"/>
          </a:xfrm>
          <a:prstGeom prst="rect">
            <a:avLst/>
          </a:prstGeom>
        </p:spPr>
      </p:pic>
      <p:sp>
        <p:nvSpPr>
          <p:cNvPr id="5" name="Заголовок 1"/>
          <p:cNvSpPr txBox="1"/>
          <p:nvPr/>
        </p:nvSpPr>
        <p:spPr>
          <a:xfrm>
            <a:off x="1619672" y="98072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altLang="ru-RU" sz="1600" dirty="0" smtClean="0">
                <a:solidFill>
                  <a:schemeClr val="tx1">
                    <a:lumMod val="65000"/>
                    <a:lumOff val="35000"/>
                  </a:schemeClr>
                </a:solidFill>
                <a:latin typeface="Arial"/>
                <a:cs typeface="Arial"/>
              </a:rPr>
              <a:t>Folio</a:t>
            </a:r>
          </a:p>
          <a:p>
            <a:pPr algn="l"/>
            <a:r>
              <a:rPr lang="x-none" altLang="ru-RU" sz="1600" dirty="0" smtClean="0">
                <a:solidFill>
                  <a:schemeClr val="tx1">
                    <a:lumMod val="65000"/>
                    <a:lumOff val="35000"/>
                  </a:schemeClr>
                </a:solidFill>
                <a:latin typeface="Arial"/>
                <a:cs typeface="Arial"/>
              </a:rPr>
              <a:t>rūgštis</a:t>
            </a:r>
          </a:p>
        </p:txBody>
      </p:sp>
      <p:sp>
        <p:nvSpPr>
          <p:cNvPr id="6" name="Заголовок 1"/>
          <p:cNvSpPr txBox="1"/>
          <p:nvPr/>
        </p:nvSpPr>
        <p:spPr>
          <a:xfrm>
            <a:off x="4572000" y="98072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altLang="ru-RU" sz="1600" dirty="0" smtClean="0">
                <a:solidFill>
                  <a:schemeClr val="tx1">
                    <a:lumMod val="65000"/>
                    <a:lumOff val="35000"/>
                  </a:schemeClr>
                </a:solidFill>
                <a:latin typeface="Arial"/>
                <a:cs typeface="Arial"/>
              </a:rPr>
              <a:t>Varis</a:t>
            </a:r>
          </a:p>
        </p:txBody>
      </p:sp>
      <p:sp>
        <p:nvSpPr>
          <p:cNvPr id="7" name="Заголовок 1"/>
          <p:cNvSpPr txBox="1"/>
          <p:nvPr/>
        </p:nvSpPr>
        <p:spPr>
          <a:xfrm>
            <a:off x="7452320" y="98072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altLang="ru-RU" sz="1600" dirty="0" smtClean="0">
                <a:solidFill>
                  <a:schemeClr val="tx1">
                    <a:lumMod val="65000"/>
                    <a:lumOff val="35000"/>
                  </a:schemeClr>
                </a:solidFill>
                <a:latin typeface="Arial"/>
                <a:cs typeface="Arial"/>
              </a:rPr>
              <a:t>Magnis</a:t>
            </a:r>
          </a:p>
        </p:txBody>
      </p:sp>
      <p:sp>
        <p:nvSpPr>
          <p:cNvPr id="8" name="Заголовок 1"/>
          <p:cNvSpPr txBox="1"/>
          <p:nvPr/>
        </p:nvSpPr>
        <p:spPr>
          <a:xfrm>
            <a:off x="7452320" y="2492896"/>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altLang="ru-RU" sz="1600" dirty="0" smtClean="0">
                <a:solidFill>
                  <a:schemeClr val="tx1">
                    <a:lumMod val="65000"/>
                    <a:lumOff val="35000"/>
                  </a:schemeClr>
                </a:solidFill>
                <a:latin typeface="Arial"/>
                <a:cs typeface="Arial"/>
              </a:rPr>
              <a:t>Vitaminas </a:t>
            </a:r>
            <a:r>
              <a:rPr lang="ru-RU" sz="1600" dirty="0" smtClean="0">
                <a:solidFill>
                  <a:schemeClr val="tx1">
                    <a:lumMod val="65000"/>
                    <a:lumOff val="35000"/>
                  </a:schemeClr>
                </a:solidFill>
                <a:latin typeface="Arial"/>
                <a:cs typeface="Arial"/>
              </a:rPr>
              <a:t>С</a:t>
            </a:r>
            <a:endParaRPr lang="ru-RU" sz="1600" dirty="0">
              <a:solidFill>
                <a:schemeClr val="tx1">
                  <a:lumMod val="65000"/>
                  <a:lumOff val="35000"/>
                </a:schemeClr>
              </a:solidFill>
              <a:latin typeface="Arial"/>
              <a:cs typeface="Arial"/>
            </a:endParaRPr>
          </a:p>
        </p:txBody>
      </p:sp>
      <p:sp>
        <p:nvSpPr>
          <p:cNvPr id="9" name="Заголовок 1"/>
          <p:cNvSpPr txBox="1"/>
          <p:nvPr/>
        </p:nvSpPr>
        <p:spPr>
          <a:xfrm>
            <a:off x="7452320" y="4005064"/>
            <a:ext cx="161967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altLang="ru-RU" sz="1600" dirty="0" smtClean="0">
                <a:solidFill>
                  <a:schemeClr val="tx1">
                    <a:lumMod val="65000"/>
                    <a:lumOff val="35000"/>
                  </a:schemeClr>
                </a:solidFill>
                <a:latin typeface="Arial"/>
                <a:cs typeface="Arial"/>
              </a:rPr>
              <a:t>Vitaminas </a:t>
            </a:r>
            <a:r>
              <a:rPr lang="ru-RU" sz="1600" dirty="0" smtClean="0">
                <a:solidFill>
                  <a:schemeClr val="tx1">
                    <a:lumMod val="65000"/>
                    <a:lumOff val="35000"/>
                  </a:schemeClr>
                </a:solidFill>
                <a:latin typeface="Arial"/>
                <a:cs typeface="Arial"/>
              </a:rPr>
              <a:t>А</a:t>
            </a:r>
            <a:endParaRPr lang="ru-RU" sz="1600" dirty="0">
              <a:solidFill>
                <a:schemeClr val="tx1">
                  <a:lumMod val="65000"/>
                  <a:lumOff val="35000"/>
                </a:schemeClr>
              </a:solidFill>
              <a:latin typeface="Arial"/>
              <a:cs typeface="Arial"/>
            </a:endParaRPr>
          </a:p>
        </p:txBody>
      </p:sp>
      <p:sp>
        <p:nvSpPr>
          <p:cNvPr id="10" name="Заголовок 1"/>
          <p:cNvSpPr txBox="1"/>
          <p:nvPr/>
        </p:nvSpPr>
        <p:spPr>
          <a:xfrm>
            <a:off x="1619672" y="2492896"/>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smtClean="0">
                <a:solidFill>
                  <a:schemeClr val="tx1">
                    <a:lumMod val="65000"/>
                    <a:lumOff val="35000"/>
                  </a:schemeClr>
                </a:solidFill>
                <a:latin typeface="Arial"/>
                <a:cs typeface="Arial"/>
              </a:rPr>
              <a:t>Pantoteno rūgštis</a:t>
            </a:r>
          </a:p>
        </p:txBody>
      </p:sp>
      <p:sp>
        <p:nvSpPr>
          <p:cNvPr id="11" name="Заголовок 1"/>
          <p:cNvSpPr txBox="1"/>
          <p:nvPr/>
        </p:nvSpPr>
        <p:spPr>
          <a:xfrm>
            <a:off x="1619672" y="4005064"/>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altLang="ru-RU" sz="1600" dirty="0" smtClean="0">
                <a:solidFill>
                  <a:schemeClr val="tx1">
                    <a:lumMod val="65000"/>
                    <a:lumOff val="35000"/>
                  </a:schemeClr>
                </a:solidFill>
                <a:latin typeface="Arial"/>
                <a:cs typeface="Arial"/>
              </a:rPr>
              <a:t>Niacinas</a:t>
            </a:r>
          </a:p>
        </p:txBody>
      </p:sp>
      <p:sp>
        <p:nvSpPr>
          <p:cNvPr id="12" name="Заголовок 1"/>
          <p:cNvSpPr txBox="1"/>
          <p:nvPr/>
        </p:nvSpPr>
        <p:spPr>
          <a:xfrm>
            <a:off x="1619672" y="5517232"/>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altLang="ru-RU" sz="1600" dirty="0" smtClean="0">
                <a:solidFill>
                  <a:schemeClr val="tx1">
                    <a:lumMod val="65000"/>
                    <a:lumOff val="35000"/>
                  </a:schemeClr>
                </a:solidFill>
                <a:latin typeface="Arial"/>
                <a:cs typeface="Arial"/>
              </a:rPr>
              <a:t>Biotinas</a:t>
            </a:r>
          </a:p>
        </p:txBody>
      </p:sp>
      <p:sp>
        <p:nvSpPr>
          <p:cNvPr id="13" name="Заголовок 1"/>
          <p:cNvSpPr txBox="1"/>
          <p:nvPr/>
        </p:nvSpPr>
        <p:spPr>
          <a:xfrm>
            <a:off x="4572000" y="4005064"/>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altLang="ru-RU" sz="1600" dirty="0" smtClean="0">
                <a:solidFill>
                  <a:schemeClr val="tx1">
                    <a:lumMod val="65000"/>
                    <a:lumOff val="35000"/>
                  </a:schemeClr>
                </a:solidFill>
                <a:latin typeface="Arial"/>
                <a:cs typeface="Arial"/>
              </a:rPr>
              <a:t>Selenas</a:t>
            </a:r>
          </a:p>
        </p:txBody>
      </p:sp>
      <p:sp>
        <p:nvSpPr>
          <p:cNvPr id="14" name="Заголовок 1"/>
          <p:cNvSpPr txBox="1"/>
          <p:nvPr/>
        </p:nvSpPr>
        <p:spPr>
          <a:xfrm>
            <a:off x="4572000" y="2492896"/>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altLang="ru-RU" sz="1600" dirty="0" smtClean="0">
                <a:solidFill>
                  <a:schemeClr val="tx1">
                    <a:lumMod val="65000"/>
                    <a:lumOff val="35000"/>
                  </a:schemeClr>
                </a:solidFill>
                <a:latin typeface="Arial"/>
                <a:cs typeface="Arial"/>
              </a:rPr>
              <a:t>Vitaminas </a:t>
            </a:r>
            <a:r>
              <a:rPr lang="ru-RU" sz="1600" dirty="0" smtClean="0">
                <a:solidFill>
                  <a:schemeClr val="tx1">
                    <a:lumMod val="65000"/>
                    <a:lumOff val="35000"/>
                  </a:schemeClr>
                </a:solidFill>
                <a:latin typeface="Arial"/>
                <a:cs typeface="Arial"/>
              </a:rPr>
              <a:t>Е</a:t>
            </a:r>
            <a:endParaRPr lang="ru-RU" sz="1600" dirty="0">
              <a:solidFill>
                <a:schemeClr val="tx1">
                  <a:lumMod val="65000"/>
                  <a:lumOff val="35000"/>
                </a:schemeClr>
              </a:solidFill>
              <a:latin typeface="Arial"/>
              <a:cs typeface="Arial"/>
            </a:endParaRPr>
          </a:p>
        </p:txBody>
      </p:sp>
      <p:sp>
        <p:nvSpPr>
          <p:cNvPr id="15" name="Заголовок 1"/>
          <p:cNvSpPr txBox="1"/>
          <p:nvPr/>
        </p:nvSpPr>
        <p:spPr>
          <a:xfrm>
            <a:off x="4572000" y="5517232"/>
            <a:ext cx="237626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smtClean="0">
                <a:solidFill>
                  <a:schemeClr val="tx1">
                    <a:lumMod val="65000"/>
                    <a:lumOff val="35000"/>
                  </a:schemeClr>
                </a:solidFill>
                <a:latin typeface="Arial"/>
                <a:cs typeface="Arial"/>
              </a:rPr>
              <a:t>Paraaminobenzoinė rūgštis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Verisol_fa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89719" cy="6858000"/>
          </a:xfrm>
          <a:prstGeom prst="rect">
            <a:avLst/>
          </a:prstGeom>
        </p:spPr>
      </p:pic>
      <p:sp>
        <p:nvSpPr>
          <p:cNvPr id="4" name="Название 2"/>
          <p:cNvSpPr txBox="1"/>
          <p:nvPr/>
        </p:nvSpPr>
        <p:spPr>
          <a:xfrm>
            <a:off x="5346700" y="1197610"/>
            <a:ext cx="3221990" cy="15119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altLang="ru-RU" sz="3200" dirty="0" smtClean="0">
                <a:solidFill>
                  <a:schemeClr val="bg1"/>
                </a:solidFill>
                <a:latin typeface="Arial"/>
                <a:cs typeface="Arial"/>
              </a:rPr>
              <a:t>JAUNYSTĖS</a:t>
            </a:r>
          </a:p>
          <a:p>
            <a:pPr algn="l"/>
            <a:r>
              <a:rPr lang="x-none" altLang="ru-RU" sz="3200" dirty="0" smtClean="0">
                <a:solidFill>
                  <a:schemeClr val="bg1"/>
                </a:solidFill>
                <a:latin typeface="Arial"/>
                <a:cs typeface="Arial"/>
              </a:rPr>
              <a:t>SUPER</a:t>
            </a:r>
          </a:p>
          <a:p>
            <a:pPr algn="l"/>
            <a:r>
              <a:rPr lang="x-none" altLang="ru-RU" sz="3200" dirty="0" smtClean="0">
                <a:solidFill>
                  <a:schemeClr val="bg1"/>
                </a:solidFill>
                <a:latin typeface="Arial"/>
                <a:cs typeface="Arial"/>
              </a:rPr>
              <a:t>INGREDIENTAS</a:t>
            </a:r>
          </a:p>
        </p:txBody>
      </p:sp>
      <p:sp>
        <p:nvSpPr>
          <p:cNvPr id="5" name="Название 2"/>
          <p:cNvSpPr txBox="1"/>
          <p:nvPr/>
        </p:nvSpPr>
        <p:spPr>
          <a:xfrm>
            <a:off x="5224145" y="2708910"/>
            <a:ext cx="3343910" cy="9359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800" dirty="0" err="1" smtClean="0">
                <a:solidFill>
                  <a:srgbClr val="FCA400"/>
                </a:solidFill>
                <a:latin typeface="Arial"/>
                <a:cs typeface="Arial"/>
              </a:rPr>
              <a:t>Verisol</a:t>
            </a:r>
            <a:endParaRPr lang="ru-RU" sz="2000" dirty="0" smtClean="0">
              <a:solidFill>
                <a:srgbClr val="FCA400"/>
              </a:solidFill>
              <a:latin typeface="Arial"/>
              <a:cs typeface="Arial"/>
            </a:endParaRPr>
          </a:p>
        </p:txBody>
      </p:sp>
      <p:sp>
        <p:nvSpPr>
          <p:cNvPr id="8" name="Прямоугольник 7"/>
          <p:cNvSpPr/>
          <p:nvPr/>
        </p:nvSpPr>
        <p:spPr>
          <a:xfrm>
            <a:off x="8280330" y="2730986"/>
            <a:ext cx="468134" cy="553998"/>
          </a:xfrm>
          <a:prstGeom prst="rect">
            <a:avLst/>
          </a:prstGeom>
        </p:spPr>
        <p:txBody>
          <a:bodyPr wrap="none">
            <a:spAutoFit/>
          </a:bodyPr>
          <a:lstStyle/>
          <a:p>
            <a:r>
              <a:rPr lang="en-US" sz="3000" dirty="0">
                <a:solidFill>
                  <a:srgbClr val="FCA400"/>
                </a:solidFill>
                <a:latin typeface="Arial"/>
                <a:cs typeface="Arial"/>
              </a:rPr>
              <a:t>®</a:t>
            </a:r>
            <a:endParaRPr lang="ru-RU" sz="3000" dirty="0">
              <a:solidFill>
                <a:srgbClr val="FCA400"/>
              </a:solidFill>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азвание 2"/>
          <p:cNvSpPr>
            <a:spLocks noGrp="1"/>
          </p:cNvSpPr>
          <p:nvPr>
            <p:ph type="title"/>
          </p:nvPr>
        </p:nvSpPr>
        <p:spPr>
          <a:xfrm>
            <a:off x="446856" y="188640"/>
            <a:ext cx="8229600" cy="792088"/>
          </a:xfrm>
        </p:spPr>
        <p:txBody>
          <a:bodyPr>
            <a:noAutofit/>
          </a:bodyPr>
          <a:lstStyle/>
          <a:p>
            <a:r>
              <a:rPr lang="x-none" altLang="ru-RU" sz="3200" dirty="0">
                <a:solidFill>
                  <a:schemeClr val="tx1">
                    <a:lumMod val="75000"/>
                    <a:lumOff val="25000"/>
                  </a:schemeClr>
                </a:solidFill>
                <a:latin typeface="Arial"/>
                <a:cs typeface="Arial"/>
              </a:rPr>
              <a:t>Kolageno poveikis odai</a:t>
            </a:r>
          </a:p>
        </p:txBody>
      </p:sp>
      <p:pic>
        <p:nvPicPr>
          <p:cNvPr id="3" name="Picture 2"/>
          <p:cNvPicPr>
            <a:picLocks noChangeAspect="1"/>
          </p:cNvPicPr>
          <p:nvPr/>
        </p:nvPicPr>
        <p:blipFill>
          <a:blip r:embed="rId3"/>
          <a:stretch>
            <a:fillRect/>
          </a:stretch>
        </p:blipFill>
        <p:spPr>
          <a:xfrm>
            <a:off x="539552" y="2189707"/>
            <a:ext cx="8136904" cy="3327525"/>
          </a:xfrm>
          <a:prstGeom prst="rect">
            <a:avLst/>
          </a:prstGeom>
        </p:spPr>
      </p:pic>
      <p:sp>
        <p:nvSpPr>
          <p:cNvPr id="6" name="Заголовок 1"/>
          <p:cNvSpPr txBox="1"/>
          <p:nvPr/>
        </p:nvSpPr>
        <p:spPr>
          <a:xfrm>
            <a:off x="539552" y="5445224"/>
            <a:ext cx="388843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65000"/>
                    <a:lumOff val="35000"/>
                  </a:schemeClr>
                </a:solidFill>
                <a:latin typeface="Arial"/>
                <a:cs typeface="Arial"/>
              </a:rPr>
              <a:t>Kai kolageno trūksta </a:t>
            </a:r>
          </a:p>
        </p:txBody>
      </p:sp>
      <p:sp>
        <p:nvSpPr>
          <p:cNvPr id="7" name="Заголовок 1"/>
          <p:cNvSpPr txBox="1"/>
          <p:nvPr/>
        </p:nvSpPr>
        <p:spPr>
          <a:xfrm>
            <a:off x="539552" y="1700808"/>
            <a:ext cx="388843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2000" dirty="0" smtClean="0">
                <a:solidFill>
                  <a:schemeClr val="tx1">
                    <a:lumMod val="50000"/>
                    <a:lumOff val="50000"/>
                  </a:schemeClr>
                </a:solidFill>
                <a:latin typeface="Arial"/>
                <a:cs typeface="Arial"/>
              </a:rPr>
              <a:t>Iki</a:t>
            </a:r>
          </a:p>
        </p:txBody>
      </p:sp>
      <p:sp>
        <p:nvSpPr>
          <p:cNvPr id="8" name="Заголовок 1"/>
          <p:cNvSpPr txBox="1"/>
          <p:nvPr/>
        </p:nvSpPr>
        <p:spPr>
          <a:xfrm>
            <a:off x="4788024" y="1700808"/>
            <a:ext cx="381642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2000" dirty="0" smtClean="0">
                <a:solidFill>
                  <a:schemeClr val="tx1">
                    <a:lumMod val="50000"/>
                    <a:lumOff val="50000"/>
                  </a:schemeClr>
                </a:solidFill>
                <a:latin typeface="Arial"/>
                <a:cs typeface="Arial"/>
              </a:rPr>
              <a:t>Po</a:t>
            </a:r>
          </a:p>
        </p:txBody>
      </p:sp>
      <p:sp>
        <p:nvSpPr>
          <p:cNvPr id="9" name="Заголовок 1"/>
          <p:cNvSpPr txBox="1"/>
          <p:nvPr/>
        </p:nvSpPr>
        <p:spPr>
          <a:xfrm>
            <a:off x="4716016" y="5445224"/>
            <a:ext cx="3960440"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65000"/>
                    <a:lumOff val="35000"/>
                  </a:schemeClr>
                </a:solidFill>
                <a:latin typeface="Arial"/>
                <a:cs typeface="Arial"/>
              </a:rPr>
              <a:t>Kai kolageno kiekis padidėja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Image_02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8"/>
            <a:ext cx="9144000" cy="6823881"/>
          </a:xfrm>
          <a:prstGeom prst="rect">
            <a:avLst/>
          </a:prstGeom>
        </p:spPr>
      </p:pic>
      <p:pic>
        <p:nvPicPr>
          <p:cNvPr id="10" name="Изображение 9"/>
          <p:cNvPicPr>
            <a:picLocks noChangeAspect="1"/>
          </p:cNvPicPr>
          <p:nvPr/>
        </p:nvPicPr>
        <p:blipFill>
          <a:blip r:embed="rId4"/>
          <a:stretch>
            <a:fillRect/>
          </a:stretch>
        </p:blipFill>
        <p:spPr>
          <a:xfrm>
            <a:off x="-36512" y="620687"/>
            <a:ext cx="2880320" cy="792089"/>
          </a:xfrm>
          <a:prstGeom prst="rect">
            <a:avLst/>
          </a:prstGeom>
        </p:spPr>
      </p:pic>
      <p:sp>
        <p:nvSpPr>
          <p:cNvPr id="11" name="Название 2"/>
          <p:cNvSpPr txBox="1"/>
          <p:nvPr/>
        </p:nvSpPr>
        <p:spPr>
          <a:xfrm>
            <a:off x="107504" y="620688"/>
            <a:ext cx="2627784"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3500" dirty="0" smtClean="0">
                <a:solidFill>
                  <a:srgbClr val="FFFFFF"/>
                </a:solidFill>
                <a:latin typeface="Arial"/>
                <a:cs typeface="Arial"/>
              </a:rPr>
              <a:t>SKANU</a:t>
            </a:r>
          </a:p>
        </p:txBody>
      </p:sp>
      <p:sp>
        <p:nvSpPr>
          <p:cNvPr id="9" name="Заголовок 1"/>
          <p:cNvSpPr txBox="1"/>
          <p:nvPr/>
        </p:nvSpPr>
        <p:spPr>
          <a:xfrm>
            <a:off x="827837" y="3068960"/>
            <a:ext cx="3384376"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altLang="ru-RU" sz="2300" dirty="0" smtClean="0">
                <a:solidFill>
                  <a:schemeClr val="tx1">
                    <a:lumMod val="65000"/>
                    <a:lumOff val="35000"/>
                  </a:schemeClr>
                </a:solidFill>
                <a:latin typeface="Arial"/>
                <a:cs typeface="Arial"/>
              </a:rPr>
              <a:t>Švelnus ir</a:t>
            </a:r>
            <a:r>
              <a:rPr lang="ru-RU" sz="2300" dirty="0" smtClean="0">
                <a:solidFill>
                  <a:schemeClr val="tx1">
                    <a:lumMod val="65000"/>
                    <a:lumOff val="35000"/>
                  </a:schemeClr>
                </a:solidFill>
                <a:latin typeface="Arial"/>
                <a:cs typeface="Arial"/>
              </a:rPr>
              <a:t> </a:t>
            </a:r>
          </a:p>
          <a:p>
            <a:pPr algn="l"/>
            <a:r>
              <a:rPr lang="x-none" altLang="ru-RU" sz="2300" dirty="0" smtClean="0">
                <a:solidFill>
                  <a:schemeClr val="tx1">
                    <a:lumMod val="65000"/>
                    <a:lumOff val="35000"/>
                  </a:schemeClr>
                </a:solidFill>
                <a:latin typeface="Arial"/>
                <a:cs typeface="Arial"/>
              </a:rPr>
              <a:t>lengvas</a:t>
            </a:r>
          </a:p>
          <a:p>
            <a:pPr algn="l"/>
            <a:r>
              <a:rPr lang="x-none" altLang="ru-RU" sz="2300" dirty="0" smtClean="0">
                <a:solidFill>
                  <a:schemeClr val="tx1">
                    <a:lumMod val="65000"/>
                    <a:lumOff val="35000"/>
                  </a:schemeClr>
                </a:solidFill>
                <a:latin typeface="Arial"/>
                <a:cs typeface="Arial"/>
              </a:rPr>
              <a:t>vaikystės skonis</a:t>
            </a:r>
            <a:endParaRPr lang="x-none" altLang="ru-RU" sz="2300" dirty="0">
              <a:solidFill>
                <a:schemeClr val="tx1">
                  <a:lumMod val="65000"/>
                  <a:lumOff val="35000"/>
                </a:schemeClr>
              </a:solidFill>
              <a:latin typeface="Arial"/>
              <a:cs typeface="Arial"/>
            </a:endParaRPr>
          </a:p>
        </p:txBody>
      </p:sp>
      <p:pic>
        <p:nvPicPr>
          <p:cNvPr id="13" name="Изображение 12"/>
          <p:cNvPicPr>
            <a:picLocks noChangeAspect="1"/>
          </p:cNvPicPr>
          <p:nvPr/>
        </p:nvPicPr>
        <p:blipFill>
          <a:blip r:embed="rId5"/>
          <a:stretch>
            <a:fillRect/>
          </a:stretch>
        </p:blipFill>
        <p:spPr>
          <a:xfrm>
            <a:off x="467544" y="3068960"/>
            <a:ext cx="325760" cy="32576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Изображение 5" descr="Image_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1"/>
            <a:ext cx="9189719" cy="6858000"/>
          </a:xfrm>
          <a:prstGeom prst="rect">
            <a:avLst/>
          </a:prstGeom>
        </p:spPr>
      </p:pic>
      <p:sp>
        <p:nvSpPr>
          <p:cNvPr id="7" name="Название 2"/>
          <p:cNvSpPr>
            <a:spLocks noGrp="1"/>
          </p:cNvSpPr>
          <p:nvPr>
            <p:ph type="title"/>
          </p:nvPr>
        </p:nvSpPr>
        <p:spPr>
          <a:xfrm>
            <a:off x="467544" y="2862064"/>
            <a:ext cx="8229600" cy="1143000"/>
          </a:xfrm>
        </p:spPr>
        <p:txBody>
          <a:bodyPr>
            <a:noAutofit/>
          </a:bodyPr>
          <a:lstStyle/>
          <a:p>
            <a:r>
              <a:rPr lang="lt-LT" sz="4000" dirty="0">
                <a:solidFill>
                  <a:srgbClr val="DC1F59"/>
                </a:solidFill>
                <a:latin typeface="Arial"/>
                <a:cs typeface="Arial"/>
              </a:rPr>
              <a:t>e</a:t>
            </a:r>
            <a:r>
              <a:rPr lang="ru-RU" sz="4000" dirty="0" err="1" smtClean="0">
                <a:solidFill>
                  <a:srgbClr val="DC1F59"/>
                </a:solidFill>
                <a:latin typeface="Arial"/>
                <a:cs typeface="Arial"/>
              </a:rPr>
              <a:t>ritritolis</a:t>
            </a:r>
            <a:r>
              <a:rPr lang="ru-RU" sz="4000" dirty="0" smtClean="0">
                <a:solidFill>
                  <a:srgbClr val="DC1F59"/>
                </a:solidFill>
                <a:latin typeface="Arial"/>
                <a:cs typeface="Arial"/>
              </a:rPr>
              <a:t> </a:t>
            </a:r>
            <a:r>
              <a:rPr lang="x-none" altLang="ru-RU" sz="4000" dirty="0" smtClean="0">
                <a:solidFill>
                  <a:srgbClr val="DC1F59"/>
                </a:solidFill>
                <a:latin typeface="Arial"/>
                <a:cs typeface="Arial"/>
              </a:rPr>
              <a:t>ir steviozidas</a:t>
            </a:r>
          </a:p>
        </p:txBody>
      </p:sp>
      <p:sp>
        <p:nvSpPr>
          <p:cNvPr id="8" name="Название 2"/>
          <p:cNvSpPr txBox="1"/>
          <p:nvPr/>
        </p:nvSpPr>
        <p:spPr>
          <a:xfrm>
            <a:off x="899592" y="2349753"/>
            <a:ext cx="73448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500" dirty="0" smtClean="0">
                <a:solidFill>
                  <a:schemeClr val="tx1">
                    <a:lumMod val="75000"/>
                    <a:lumOff val="25000"/>
                  </a:schemeClr>
                </a:solidFill>
                <a:latin typeface="Arial"/>
                <a:cs typeface="Arial"/>
              </a:rPr>
              <a:t>Natūralūs saldikliai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shake_boot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62289" cy="6858000"/>
          </a:xfrm>
          <a:prstGeom prst="rect">
            <a:avLst/>
          </a:prstGeom>
        </p:spPr>
      </p:pic>
      <p:pic>
        <p:nvPicPr>
          <p:cNvPr id="8" name="Изображение 7"/>
          <p:cNvPicPr>
            <a:picLocks noChangeAspect="1"/>
          </p:cNvPicPr>
          <p:nvPr/>
        </p:nvPicPr>
        <p:blipFill>
          <a:blip r:embed="rId4"/>
          <a:stretch>
            <a:fillRect/>
          </a:stretch>
        </p:blipFill>
        <p:spPr>
          <a:xfrm>
            <a:off x="-36512" y="764704"/>
            <a:ext cx="2808312" cy="792088"/>
          </a:xfrm>
          <a:prstGeom prst="rect">
            <a:avLst/>
          </a:prstGeom>
        </p:spPr>
      </p:pic>
      <p:sp>
        <p:nvSpPr>
          <p:cNvPr id="9" name="Название 2"/>
          <p:cNvSpPr txBox="1"/>
          <p:nvPr/>
        </p:nvSpPr>
        <p:spPr>
          <a:xfrm>
            <a:off x="107504" y="764704"/>
            <a:ext cx="2627784"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3500" dirty="0" smtClean="0">
                <a:solidFill>
                  <a:srgbClr val="FFFFFF"/>
                </a:solidFill>
                <a:latin typeface="Arial"/>
                <a:cs typeface="Arial"/>
              </a:rPr>
              <a:t>PATOGU</a:t>
            </a:r>
          </a:p>
        </p:txBody>
      </p:sp>
      <p:sp>
        <p:nvSpPr>
          <p:cNvPr id="5" name="Заголовок 1"/>
          <p:cNvSpPr txBox="1"/>
          <p:nvPr/>
        </p:nvSpPr>
        <p:spPr>
          <a:xfrm>
            <a:off x="899592" y="2564904"/>
            <a:ext cx="33843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altLang="ru-RU" sz="2300" dirty="0" smtClean="0">
                <a:solidFill>
                  <a:schemeClr val="tx1">
                    <a:lumMod val="65000"/>
                    <a:lumOff val="35000"/>
                  </a:schemeClr>
                </a:solidFill>
                <a:latin typeface="Arial"/>
                <a:cs typeface="Arial"/>
              </a:rPr>
              <a:t>Gaminimas</a:t>
            </a:r>
          </a:p>
          <a:p>
            <a:pPr algn="l"/>
            <a:r>
              <a:rPr lang="x-none" altLang="ru-RU" sz="2300" dirty="0" smtClean="0">
                <a:solidFill>
                  <a:schemeClr val="tx1">
                    <a:lumMod val="65000"/>
                    <a:lumOff val="35000"/>
                  </a:schemeClr>
                </a:solidFill>
                <a:latin typeface="Arial"/>
                <a:cs typeface="Arial"/>
              </a:rPr>
              <a:t>trunka</a:t>
            </a:r>
          </a:p>
          <a:p>
            <a:pPr algn="l"/>
            <a:r>
              <a:rPr lang="x-none" altLang="ru-RU" sz="2300" dirty="0" smtClean="0">
                <a:solidFill>
                  <a:schemeClr val="tx1">
                    <a:lumMod val="65000"/>
                    <a:lumOff val="35000"/>
                  </a:schemeClr>
                </a:solidFill>
                <a:latin typeface="Arial"/>
                <a:cs typeface="Arial"/>
              </a:rPr>
              <a:t>tik 2 minutes</a:t>
            </a:r>
          </a:p>
        </p:txBody>
      </p:sp>
      <p:pic>
        <p:nvPicPr>
          <p:cNvPr id="10" name="Изображение 9"/>
          <p:cNvPicPr>
            <a:picLocks noChangeAspect="1"/>
          </p:cNvPicPr>
          <p:nvPr/>
        </p:nvPicPr>
        <p:blipFill>
          <a:blip r:embed="rId5"/>
          <a:stretch>
            <a:fillRect/>
          </a:stretch>
        </p:blipFill>
        <p:spPr>
          <a:xfrm>
            <a:off x="467544" y="2636912"/>
            <a:ext cx="325760" cy="32576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Изображение 20" descr="SmartShake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9" y="0"/>
            <a:ext cx="9189719" cy="6858000"/>
          </a:xfrm>
          <a:prstGeom prst="rect">
            <a:avLst/>
          </a:prstGeom>
        </p:spPr>
      </p:pic>
      <p:sp>
        <p:nvSpPr>
          <p:cNvPr id="7" name="Название 2"/>
          <p:cNvSpPr txBox="1"/>
          <p:nvPr/>
        </p:nvSpPr>
        <p:spPr>
          <a:xfrm>
            <a:off x="899592" y="260648"/>
            <a:ext cx="73448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3500" dirty="0" err="1" smtClean="0">
                <a:solidFill>
                  <a:schemeClr val="tx1">
                    <a:lumMod val="75000"/>
                    <a:lumOff val="25000"/>
                  </a:schemeClr>
                </a:solidFill>
                <a:latin typeface="Arial"/>
                <a:cs typeface="Arial"/>
              </a:rPr>
              <a:t>Smartshaker</a:t>
            </a:r>
          </a:p>
        </p:txBody>
      </p:sp>
      <p:pic>
        <p:nvPicPr>
          <p:cNvPr id="4" name="Изображение 3"/>
          <p:cNvPicPr>
            <a:picLocks noChangeAspect="1"/>
          </p:cNvPicPr>
          <p:nvPr/>
        </p:nvPicPr>
        <p:blipFill>
          <a:blip r:embed="rId4"/>
          <a:stretch>
            <a:fillRect/>
          </a:stretch>
        </p:blipFill>
        <p:spPr>
          <a:xfrm>
            <a:off x="5004048" y="1844824"/>
            <a:ext cx="432048" cy="432048"/>
          </a:xfrm>
          <a:prstGeom prst="rect">
            <a:avLst/>
          </a:prstGeom>
        </p:spPr>
      </p:pic>
      <p:pic>
        <p:nvPicPr>
          <p:cNvPr id="6" name="Изображение 5"/>
          <p:cNvPicPr>
            <a:picLocks noChangeAspect="1"/>
          </p:cNvPicPr>
          <p:nvPr/>
        </p:nvPicPr>
        <p:blipFill>
          <a:blip r:embed="rId4"/>
          <a:stretch>
            <a:fillRect/>
          </a:stretch>
        </p:blipFill>
        <p:spPr>
          <a:xfrm>
            <a:off x="5004048" y="2996952"/>
            <a:ext cx="432048" cy="432048"/>
          </a:xfrm>
          <a:prstGeom prst="rect">
            <a:avLst/>
          </a:prstGeom>
        </p:spPr>
      </p:pic>
      <p:pic>
        <p:nvPicPr>
          <p:cNvPr id="8" name="Изображение 7"/>
          <p:cNvPicPr>
            <a:picLocks noChangeAspect="1"/>
          </p:cNvPicPr>
          <p:nvPr/>
        </p:nvPicPr>
        <p:blipFill>
          <a:blip r:embed="rId4"/>
          <a:stretch>
            <a:fillRect/>
          </a:stretch>
        </p:blipFill>
        <p:spPr>
          <a:xfrm>
            <a:off x="5004048" y="4077072"/>
            <a:ext cx="432048" cy="432048"/>
          </a:xfrm>
          <a:prstGeom prst="rect">
            <a:avLst/>
          </a:prstGeom>
        </p:spPr>
      </p:pic>
      <p:pic>
        <p:nvPicPr>
          <p:cNvPr id="9" name="Изображение 8"/>
          <p:cNvPicPr>
            <a:picLocks noChangeAspect="1"/>
          </p:cNvPicPr>
          <p:nvPr/>
        </p:nvPicPr>
        <p:blipFill>
          <a:blip r:embed="rId4"/>
          <a:stretch>
            <a:fillRect/>
          </a:stretch>
        </p:blipFill>
        <p:spPr>
          <a:xfrm>
            <a:off x="5004048" y="5229200"/>
            <a:ext cx="432048" cy="432048"/>
          </a:xfrm>
          <a:prstGeom prst="rect">
            <a:avLst/>
          </a:prstGeom>
        </p:spPr>
      </p:pic>
      <p:sp>
        <p:nvSpPr>
          <p:cNvPr id="10" name="Заголовок 1"/>
          <p:cNvSpPr txBox="1"/>
          <p:nvPr/>
        </p:nvSpPr>
        <p:spPr>
          <a:xfrm>
            <a:off x="5652135" y="1845310"/>
            <a:ext cx="2406650" cy="6483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altLang="ru-RU" sz="1600" dirty="0">
                <a:solidFill>
                  <a:schemeClr val="tx1">
                    <a:lumMod val="75000"/>
                    <a:lumOff val="25000"/>
                  </a:schemeClr>
                </a:solidFill>
                <a:latin typeface="Arial"/>
                <a:cs typeface="Arial"/>
              </a:rPr>
              <a:t>Hermetiškai           užsidarantis           užsukamas dangtelis</a:t>
            </a:r>
          </a:p>
        </p:txBody>
      </p:sp>
      <p:sp>
        <p:nvSpPr>
          <p:cNvPr id="11" name="Заголовок 1"/>
          <p:cNvSpPr txBox="1"/>
          <p:nvPr/>
        </p:nvSpPr>
        <p:spPr>
          <a:xfrm>
            <a:off x="5651867" y="2996952"/>
            <a:ext cx="25557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lt-LT" altLang="ru-RU" sz="1600" dirty="0">
                <a:solidFill>
                  <a:schemeClr val="tx1">
                    <a:lumMod val="75000"/>
                    <a:lumOff val="25000"/>
                  </a:schemeClr>
                </a:solidFill>
                <a:latin typeface="Arial"/>
                <a:cs typeface="Arial"/>
              </a:rPr>
              <a:t>U</a:t>
            </a:r>
            <a:r>
              <a:rPr lang="x-none" altLang="ru-RU" sz="1600" dirty="0" smtClean="0">
                <a:solidFill>
                  <a:schemeClr val="tx1">
                    <a:lumMod val="75000"/>
                    <a:lumOff val="25000"/>
                  </a:schemeClr>
                </a:solidFill>
                <a:latin typeface="Arial"/>
                <a:cs typeface="Arial"/>
              </a:rPr>
              <a:t>nikali </a:t>
            </a:r>
            <a:r>
              <a:rPr lang="x-none" altLang="ru-RU" sz="1600" dirty="0">
                <a:solidFill>
                  <a:schemeClr val="tx1">
                    <a:lumMod val="75000"/>
                    <a:lumOff val="25000"/>
                  </a:schemeClr>
                </a:solidFill>
                <a:latin typeface="Arial"/>
                <a:cs typeface="Arial"/>
              </a:rPr>
              <a:t>rutulinė </a:t>
            </a:r>
          </a:p>
          <a:p>
            <a:pPr algn="l"/>
            <a:r>
              <a:rPr lang="x-none" altLang="ru-RU" sz="1600" dirty="0">
                <a:solidFill>
                  <a:schemeClr val="tx1">
                    <a:lumMod val="75000"/>
                    <a:lumOff val="25000"/>
                  </a:schemeClr>
                </a:solidFill>
                <a:latin typeface="Arial"/>
                <a:cs typeface="Arial"/>
              </a:rPr>
              <a:t>spiralė plakimui</a:t>
            </a:r>
          </a:p>
          <a:p>
            <a:pPr algn="l"/>
            <a:r>
              <a:rPr lang="x-none" altLang="ru-RU" sz="1600" dirty="0">
                <a:solidFill>
                  <a:schemeClr val="tx1">
                    <a:lumMod val="75000"/>
                    <a:lumOff val="25000"/>
                  </a:schemeClr>
                </a:solidFill>
                <a:latin typeface="Arial"/>
                <a:cs typeface="Arial"/>
              </a:rPr>
              <a:t>iš chirurginio plieno</a:t>
            </a:r>
          </a:p>
        </p:txBody>
      </p:sp>
      <p:sp>
        <p:nvSpPr>
          <p:cNvPr id="12" name="Заголовок 1"/>
          <p:cNvSpPr txBox="1"/>
          <p:nvPr/>
        </p:nvSpPr>
        <p:spPr>
          <a:xfrm>
            <a:off x="5652120" y="4005317"/>
            <a:ext cx="25557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altLang="ru-RU" sz="1600" dirty="0">
                <a:solidFill>
                  <a:schemeClr val="tx1">
                    <a:lumMod val="75000"/>
                    <a:lumOff val="25000"/>
                  </a:schemeClr>
                </a:solidFill>
                <a:latin typeface="Arial"/>
                <a:cs typeface="Arial"/>
              </a:rPr>
              <a:t>Platus kaklelis, </a:t>
            </a:r>
          </a:p>
          <a:p>
            <a:pPr algn="l"/>
            <a:r>
              <a:rPr lang="x-none" altLang="ru-RU" sz="1600" dirty="0">
                <a:solidFill>
                  <a:schemeClr val="tx1">
                    <a:lumMod val="75000"/>
                    <a:lumOff val="25000"/>
                  </a:schemeClr>
                </a:solidFill>
                <a:latin typeface="Arial"/>
                <a:cs typeface="Arial"/>
              </a:rPr>
              <a:t>kad būtų patogu suberti ingredientus</a:t>
            </a:r>
          </a:p>
        </p:txBody>
      </p:sp>
      <p:sp>
        <p:nvSpPr>
          <p:cNvPr id="13" name="Заголовок 1"/>
          <p:cNvSpPr txBox="1"/>
          <p:nvPr/>
        </p:nvSpPr>
        <p:spPr>
          <a:xfrm>
            <a:off x="5688632" y="5157192"/>
            <a:ext cx="25557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altLang="ru-RU" sz="1600" dirty="0">
                <a:solidFill>
                  <a:schemeClr val="tx1">
                    <a:lumMod val="75000"/>
                    <a:lumOff val="25000"/>
                  </a:schemeClr>
                </a:solidFill>
                <a:latin typeface="Arial"/>
                <a:cs typeface="Arial"/>
              </a:rPr>
              <a:t>Saugi aukštos kokybės</a:t>
            </a:r>
          </a:p>
          <a:p>
            <a:pPr algn="l"/>
            <a:r>
              <a:rPr lang="x-none" altLang="ru-RU" sz="1600" dirty="0">
                <a:solidFill>
                  <a:schemeClr val="tx1">
                    <a:lumMod val="75000"/>
                    <a:lumOff val="25000"/>
                  </a:schemeClr>
                </a:solidFill>
                <a:latin typeface="Arial"/>
                <a:cs typeface="Arial"/>
              </a:rPr>
              <a:t>plastmasė,            neturi bisfenolio А</a:t>
            </a:r>
          </a:p>
        </p:txBody>
      </p:sp>
      <p:sp>
        <p:nvSpPr>
          <p:cNvPr id="14" name="Заголовок 1"/>
          <p:cNvSpPr txBox="1"/>
          <p:nvPr/>
        </p:nvSpPr>
        <p:spPr>
          <a:xfrm>
            <a:off x="5076056" y="1916832"/>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smtClean="0">
                <a:solidFill>
                  <a:schemeClr val="tx1">
                    <a:lumMod val="75000"/>
                    <a:lumOff val="25000"/>
                  </a:schemeClr>
                </a:solidFill>
                <a:latin typeface="Arial"/>
                <a:cs typeface="Arial"/>
              </a:rPr>
              <a:t>1</a:t>
            </a:r>
            <a:endParaRPr lang="ru-RU" sz="1600" dirty="0">
              <a:solidFill>
                <a:schemeClr val="tx1">
                  <a:lumMod val="75000"/>
                  <a:lumOff val="25000"/>
                </a:schemeClr>
              </a:solidFill>
              <a:latin typeface="Arial"/>
              <a:cs typeface="Arial"/>
            </a:endParaRPr>
          </a:p>
        </p:txBody>
      </p:sp>
      <p:sp>
        <p:nvSpPr>
          <p:cNvPr id="15" name="Заголовок 1"/>
          <p:cNvSpPr txBox="1"/>
          <p:nvPr/>
        </p:nvSpPr>
        <p:spPr>
          <a:xfrm>
            <a:off x="5076056" y="3068960"/>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2</a:t>
            </a:r>
          </a:p>
        </p:txBody>
      </p:sp>
      <p:sp>
        <p:nvSpPr>
          <p:cNvPr id="16" name="Заголовок 1"/>
          <p:cNvSpPr txBox="1"/>
          <p:nvPr/>
        </p:nvSpPr>
        <p:spPr>
          <a:xfrm>
            <a:off x="5076056" y="4149080"/>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3</a:t>
            </a:r>
          </a:p>
        </p:txBody>
      </p:sp>
      <p:sp>
        <p:nvSpPr>
          <p:cNvPr id="17" name="Заголовок 1"/>
          <p:cNvSpPr txBox="1"/>
          <p:nvPr/>
        </p:nvSpPr>
        <p:spPr>
          <a:xfrm>
            <a:off x="5076056" y="5301208"/>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Изображение 4" descr="Bod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39"/>
            <a:ext cx="9180512" cy="6871640"/>
          </a:xfrm>
          <a:prstGeom prst="rect">
            <a:avLst/>
          </a:prstGeom>
        </p:spPr>
      </p:pic>
      <p:pic>
        <p:nvPicPr>
          <p:cNvPr id="6" name="Изображение 5"/>
          <p:cNvPicPr>
            <a:picLocks noChangeAspect="1"/>
          </p:cNvPicPr>
          <p:nvPr/>
        </p:nvPicPr>
        <p:blipFill>
          <a:blip r:embed="rId4"/>
          <a:stretch>
            <a:fillRect/>
          </a:stretch>
        </p:blipFill>
        <p:spPr>
          <a:xfrm>
            <a:off x="-36512" y="620688"/>
            <a:ext cx="3888432" cy="1152128"/>
          </a:xfrm>
          <a:prstGeom prst="rect">
            <a:avLst/>
          </a:prstGeom>
        </p:spPr>
      </p:pic>
      <p:sp>
        <p:nvSpPr>
          <p:cNvPr id="7" name="Название 2"/>
          <p:cNvSpPr txBox="1"/>
          <p:nvPr/>
        </p:nvSpPr>
        <p:spPr>
          <a:xfrm>
            <a:off x="432048" y="643151"/>
            <a:ext cx="3203848" cy="10576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altLang="ru-RU" sz="3200" dirty="0" smtClean="0">
                <a:solidFill>
                  <a:srgbClr val="FFFFFF"/>
                </a:solidFill>
                <a:latin typeface="Arial"/>
                <a:cs typeface="Arial"/>
              </a:rPr>
              <a:t>VARTOJIMO</a:t>
            </a:r>
          </a:p>
          <a:p>
            <a:pPr algn="l"/>
            <a:r>
              <a:rPr lang="x-none" altLang="ru-RU" sz="3200" dirty="0" smtClean="0">
                <a:solidFill>
                  <a:srgbClr val="FFFFFF"/>
                </a:solidFill>
                <a:latin typeface="Arial"/>
                <a:cs typeface="Arial"/>
              </a:rPr>
              <a:t>VARIANTAI</a:t>
            </a:r>
          </a:p>
        </p:txBody>
      </p:sp>
      <p:sp>
        <p:nvSpPr>
          <p:cNvPr id="9" name="Заголовок 1"/>
          <p:cNvSpPr txBox="1"/>
          <p:nvPr/>
        </p:nvSpPr>
        <p:spPr>
          <a:xfrm>
            <a:off x="972185" y="2565400"/>
            <a:ext cx="3265805" cy="3600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altLang="ru-RU" sz="2300" dirty="0" smtClean="0">
                <a:solidFill>
                  <a:schemeClr val="tx1">
                    <a:lumMod val="65000"/>
                    <a:lumOff val="35000"/>
                  </a:schemeClr>
                </a:solidFill>
                <a:latin typeface="Arial"/>
                <a:cs typeface="Arial"/>
              </a:rPr>
              <a:t>LIEKNĖJAM GRAŽIAI</a:t>
            </a:r>
          </a:p>
        </p:txBody>
      </p:sp>
      <p:pic>
        <p:nvPicPr>
          <p:cNvPr id="11" name="Изображение 10"/>
          <p:cNvPicPr>
            <a:picLocks noChangeAspect="1"/>
          </p:cNvPicPr>
          <p:nvPr/>
        </p:nvPicPr>
        <p:blipFill>
          <a:blip r:embed="rId5"/>
          <a:stretch>
            <a:fillRect/>
          </a:stretch>
        </p:blipFill>
        <p:spPr>
          <a:xfrm>
            <a:off x="539552" y="2599184"/>
            <a:ext cx="325760" cy="325760"/>
          </a:xfrm>
          <a:prstGeom prst="rect">
            <a:avLst/>
          </a:prstGeom>
        </p:spPr>
      </p:pic>
      <p:sp>
        <p:nvSpPr>
          <p:cNvPr id="12" name="Заголовок 1"/>
          <p:cNvSpPr txBox="1"/>
          <p:nvPr/>
        </p:nvSpPr>
        <p:spPr>
          <a:xfrm>
            <a:off x="971600" y="3068960"/>
            <a:ext cx="4032448"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sz="1800" dirty="0">
                <a:solidFill>
                  <a:schemeClr val="tx1">
                    <a:lumMod val="65000"/>
                    <a:lumOff val="35000"/>
                  </a:schemeClr>
                </a:solidFill>
                <a:latin typeface="Arial"/>
                <a:cs typeface="Arial"/>
              </a:rPr>
              <a:t>Į</a:t>
            </a:r>
            <a:r>
              <a:rPr sz="1800" dirty="0">
                <a:solidFill>
                  <a:schemeClr val="tx1">
                    <a:lumMod val="65000"/>
                    <a:lumOff val="35000"/>
                  </a:schemeClr>
                </a:solidFill>
                <a:latin typeface="Arial"/>
                <a:cs typeface="Arial"/>
              </a:rPr>
              <a:t>trauk</a:t>
            </a:r>
            <a:r>
              <a:rPr lang="x-none" sz="1800" dirty="0">
                <a:solidFill>
                  <a:schemeClr val="tx1">
                    <a:lumMod val="65000"/>
                    <a:lumOff val="35000"/>
                  </a:schemeClr>
                </a:solidFill>
                <a:latin typeface="Arial"/>
                <a:cs typeface="Arial"/>
              </a:rPr>
              <a:t>iam</a:t>
            </a:r>
            <a:r>
              <a:rPr sz="1800" dirty="0">
                <a:solidFill>
                  <a:schemeClr val="tx1">
                    <a:lumMod val="65000"/>
                    <a:lumOff val="35000"/>
                  </a:schemeClr>
                </a:solidFill>
                <a:latin typeface="Arial"/>
                <a:cs typeface="Arial"/>
              </a:rPr>
              <a:t> šį kokteilį į savo kasdieninį </a:t>
            </a:r>
            <a:r>
              <a:rPr sz="1800" dirty="0" err="1">
                <a:solidFill>
                  <a:schemeClr val="tx1">
                    <a:lumMod val="65000"/>
                    <a:lumOff val="35000"/>
                  </a:schemeClr>
                </a:solidFill>
                <a:latin typeface="Arial"/>
                <a:cs typeface="Arial"/>
              </a:rPr>
              <a:t>racioną</a:t>
            </a:r>
            <a:r>
              <a:rPr sz="1800" dirty="0">
                <a:solidFill>
                  <a:schemeClr val="tx1">
                    <a:lumMod val="65000"/>
                    <a:lumOff val="35000"/>
                  </a:schemeClr>
                </a:solidFill>
                <a:latin typeface="Arial"/>
                <a:cs typeface="Arial"/>
              </a:rPr>
              <a:t> </a:t>
            </a:r>
            <a:r>
              <a:rPr lang="lt-LT" sz="1800" dirty="0" smtClean="0">
                <a:solidFill>
                  <a:schemeClr val="tx1">
                    <a:lumMod val="65000"/>
                    <a:lumOff val="35000"/>
                  </a:schemeClr>
                </a:solidFill>
                <a:latin typeface="Arial"/>
                <a:cs typeface="Arial"/>
              </a:rPr>
              <a:t>pakeisdami</a:t>
            </a:r>
            <a:r>
              <a:rPr sz="1800" dirty="0" smtClean="0">
                <a:solidFill>
                  <a:schemeClr val="tx1">
                    <a:lumMod val="65000"/>
                    <a:lumOff val="35000"/>
                  </a:schemeClr>
                </a:solidFill>
                <a:latin typeface="Arial"/>
                <a:cs typeface="Arial"/>
              </a:rPr>
              <a:t> </a:t>
            </a:r>
            <a:r>
              <a:rPr sz="1800" dirty="0">
                <a:solidFill>
                  <a:schemeClr val="tx1">
                    <a:lumMod val="65000"/>
                    <a:lumOff val="35000"/>
                  </a:schemeClr>
                </a:solidFill>
                <a:latin typeface="Arial"/>
                <a:cs typeface="Arial"/>
              </a:rPr>
              <a:t>juo vieną </a:t>
            </a:r>
            <a:r>
              <a:rPr lang="x-none" sz="1800" dirty="0">
                <a:solidFill>
                  <a:schemeClr val="tx1">
                    <a:lumMod val="65000"/>
                    <a:lumOff val="35000"/>
                  </a:schemeClr>
                </a:solidFill>
                <a:latin typeface="Arial"/>
                <a:cs typeface="Arial"/>
              </a:rPr>
              <a:t>arba du</a:t>
            </a:r>
            <a:r>
              <a:rPr sz="1800" dirty="0">
                <a:solidFill>
                  <a:schemeClr val="tx1">
                    <a:lumMod val="65000"/>
                    <a:lumOff val="35000"/>
                  </a:schemeClr>
                </a:solidFill>
                <a:latin typeface="Arial"/>
                <a:cs typeface="Arial"/>
              </a:rPr>
              <a:t> įprast</a:t>
            </a:r>
            <a:r>
              <a:rPr lang="x-none" sz="1800" dirty="0">
                <a:solidFill>
                  <a:schemeClr val="tx1">
                    <a:lumMod val="65000"/>
                    <a:lumOff val="35000"/>
                  </a:schemeClr>
                </a:solidFill>
                <a:latin typeface="Arial"/>
                <a:cs typeface="Arial"/>
              </a:rPr>
              <a:t>us</a:t>
            </a:r>
            <a:r>
              <a:rPr sz="1800" dirty="0">
                <a:solidFill>
                  <a:schemeClr val="tx1">
                    <a:lumMod val="65000"/>
                    <a:lumOff val="35000"/>
                  </a:schemeClr>
                </a:solidFill>
                <a:latin typeface="Arial"/>
                <a:cs typeface="Arial"/>
              </a:rPr>
              <a:t> valgym</a:t>
            </a:r>
            <a:r>
              <a:rPr lang="x-none" sz="1800" dirty="0">
                <a:solidFill>
                  <a:schemeClr val="tx1">
                    <a:lumMod val="65000"/>
                    <a:lumOff val="35000"/>
                  </a:schemeClr>
                </a:solidFill>
                <a:latin typeface="Arial"/>
                <a:cs typeface="Arial"/>
              </a:rPr>
              <a:t>us</a:t>
            </a:r>
            <a:r>
              <a:rPr sz="1800" dirty="0">
                <a:solidFill>
                  <a:schemeClr val="tx1">
                    <a:lumMod val="65000"/>
                    <a:lumOff val="35000"/>
                  </a:schemeClr>
                </a:solidFill>
                <a:latin typeface="Arial"/>
                <a:cs typeface="Arial"/>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Изображение 12" descr="Spo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244584" cy="6858000"/>
          </a:xfrm>
          <a:prstGeom prst="rect">
            <a:avLst/>
          </a:prstGeom>
        </p:spPr>
      </p:pic>
      <p:sp>
        <p:nvSpPr>
          <p:cNvPr id="9" name="Заголовок 1"/>
          <p:cNvSpPr txBox="1"/>
          <p:nvPr/>
        </p:nvSpPr>
        <p:spPr>
          <a:xfrm>
            <a:off x="5292090" y="2133600"/>
            <a:ext cx="2733040" cy="3600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sz="2300" dirty="0" smtClean="0">
                <a:solidFill>
                  <a:schemeClr val="tx1">
                    <a:lumMod val="65000"/>
                    <a:lumOff val="35000"/>
                  </a:schemeClr>
                </a:solidFill>
                <a:latin typeface="Arial"/>
                <a:cs typeface="Arial"/>
              </a:rPr>
              <a:t>DAILINAM KŪNĄ</a:t>
            </a:r>
            <a:endParaRPr lang="x-none"/>
          </a:p>
        </p:txBody>
      </p:sp>
      <p:pic>
        <p:nvPicPr>
          <p:cNvPr id="11" name="Изображение 10"/>
          <p:cNvPicPr>
            <a:picLocks noChangeAspect="1"/>
          </p:cNvPicPr>
          <p:nvPr/>
        </p:nvPicPr>
        <p:blipFill>
          <a:blip r:embed="rId4"/>
          <a:stretch>
            <a:fillRect/>
          </a:stretch>
        </p:blipFill>
        <p:spPr>
          <a:xfrm>
            <a:off x="4860032" y="2167136"/>
            <a:ext cx="325760" cy="325760"/>
          </a:xfrm>
          <a:prstGeom prst="rect">
            <a:avLst/>
          </a:prstGeom>
        </p:spPr>
      </p:pic>
      <p:sp>
        <p:nvSpPr>
          <p:cNvPr id="12" name="Заголовок 1"/>
          <p:cNvSpPr txBox="1"/>
          <p:nvPr/>
        </p:nvSpPr>
        <p:spPr>
          <a:xfrm>
            <a:off x="5220072" y="2708920"/>
            <a:ext cx="3851920"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altLang="ru-RU" sz="1800" dirty="0">
                <a:solidFill>
                  <a:schemeClr val="tx1">
                    <a:lumMod val="65000"/>
                    <a:lumOff val="35000"/>
                  </a:schemeClr>
                </a:solidFill>
                <a:latin typeface="Arial"/>
                <a:cs typeface="Arial"/>
              </a:rPr>
              <a:t>Į</a:t>
            </a:r>
            <a:r>
              <a:rPr lang="ru-RU" sz="1800" dirty="0">
                <a:solidFill>
                  <a:schemeClr val="tx1">
                    <a:lumMod val="65000"/>
                    <a:lumOff val="35000"/>
                  </a:schemeClr>
                </a:solidFill>
                <a:latin typeface="Arial"/>
                <a:cs typeface="Arial"/>
              </a:rPr>
              <a:t>trauki</a:t>
            </a:r>
            <a:r>
              <a:rPr lang="x-none" altLang="ru-RU" sz="1800" dirty="0">
                <a:solidFill>
                  <a:schemeClr val="tx1">
                    <a:lumMod val="65000"/>
                    <a:lumOff val="35000"/>
                  </a:schemeClr>
                </a:solidFill>
                <a:latin typeface="Arial"/>
                <a:cs typeface="Arial"/>
              </a:rPr>
              <a:t>am</a:t>
            </a:r>
            <a:r>
              <a:rPr lang="ru-RU" sz="1800" dirty="0">
                <a:solidFill>
                  <a:schemeClr val="tx1">
                    <a:lumMod val="65000"/>
                    <a:lumOff val="35000"/>
                  </a:schemeClr>
                </a:solidFill>
                <a:latin typeface="Arial"/>
                <a:cs typeface="Arial"/>
              </a:rPr>
              <a:t> į racioną kaip papildomą baltymų šaltinį </a:t>
            </a:r>
          </a:p>
          <a:p>
            <a:pPr algn="l"/>
            <a:r>
              <a:rPr lang="ru-RU" sz="1800" dirty="0">
                <a:solidFill>
                  <a:schemeClr val="tx1">
                    <a:lumMod val="65000"/>
                    <a:lumOff val="35000"/>
                  </a:schemeClr>
                </a:solidFill>
                <a:latin typeface="Arial"/>
                <a:cs typeface="Arial"/>
              </a:rPr>
              <a:t>kartu su vienu įprastu </a:t>
            </a:r>
          </a:p>
          <a:p>
            <a:pPr algn="l"/>
            <a:r>
              <a:rPr lang="ru-RU" sz="1800" dirty="0">
                <a:solidFill>
                  <a:schemeClr val="tx1">
                    <a:lumMod val="65000"/>
                    <a:lumOff val="35000"/>
                  </a:schemeClr>
                </a:solidFill>
                <a:latin typeface="Arial"/>
                <a:cs typeface="Arial"/>
              </a:rPr>
              <a:t>maisto priėmimu </a:t>
            </a:r>
            <a:endParaRPr lang="ru-RU" sz="1800" dirty="0" smtClean="0">
              <a:solidFill>
                <a:schemeClr val="tx1">
                  <a:lumMod val="65000"/>
                  <a:lumOff val="35000"/>
                </a:schemeClr>
              </a:solidFill>
              <a:latin typeface="Arial"/>
              <a:cs typeface="Arial"/>
            </a:endParaRPr>
          </a:p>
          <a:p>
            <a:pPr algn="l"/>
            <a:endParaRPr lang="ru-RU" sz="1800" dirty="0">
              <a:solidFill>
                <a:schemeClr val="tx1">
                  <a:lumMod val="65000"/>
                  <a:lumOff val="35000"/>
                </a:schemeClr>
              </a:solidFill>
              <a:latin typeface="Arial"/>
              <a:cs typeface="Arial"/>
            </a:endParaRPr>
          </a:p>
          <a:p>
            <a:pPr algn="l"/>
            <a:r>
              <a:rPr lang="ru-RU" sz="1800" dirty="0" smtClean="0">
                <a:solidFill>
                  <a:schemeClr val="tx1">
                    <a:lumMod val="65000"/>
                    <a:lumOff val="35000"/>
                  </a:schemeClr>
                </a:solidFill>
                <a:latin typeface="Arial"/>
                <a:cs typeface="Arial"/>
              </a:rPr>
              <a:t>+ </a:t>
            </a:r>
            <a:r>
              <a:rPr lang="ru-RU" sz="1800" dirty="0">
                <a:solidFill>
                  <a:schemeClr val="tx1">
                    <a:lumMod val="65000"/>
                    <a:lumOff val="35000"/>
                  </a:schemeClr>
                </a:solidFill>
                <a:latin typeface="Arial"/>
                <a:cs typeface="Arial"/>
              </a:rPr>
              <a:t>20 min. prieš treniruotę arba per valandą po jos.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Изображение 11" descr="Acti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45"/>
            <a:ext cx="9144000" cy="6844311"/>
          </a:xfrm>
          <a:prstGeom prst="rect">
            <a:avLst/>
          </a:prstGeom>
        </p:spPr>
      </p:pic>
      <p:sp>
        <p:nvSpPr>
          <p:cNvPr id="8" name="Заголовок 1"/>
          <p:cNvSpPr txBox="1"/>
          <p:nvPr/>
        </p:nvSpPr>
        <p:spPr>
          <a:xfrm>
            <a:off x="971600" y="1700808"/>
            <a:ext cx="302433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sz="2300" dirty="0" smtClean="0">
                <a:solidFill>
                  <a:schemeClr val="tx1">
                    <a:lumMod val="65000"/>
                    <a:lumOff val="35000"/>
                  </a:schemeClr>
                </a:solidFill>
                <a:latin typeface="Arial"/>
                <a:cs typeface="Arial"/>
              </a:rPr>
              <a:t>GYVENAM AKTYVIAI</a:t>
            </a:r>
            <a:endParaRPr lang="x-none"/>
          </a:p>
        </p:txBody>
      </p:sp>
      <p:pic>
        <p:nvPicPr>
          <p:cNvPr id="10" name="Изображение 9"/>
          <p:cNvPicPr>
            <a:picLocks noChangeAspect="1"/>
          </p:cNvPicPr>
          <p:nvPr/>
        </p:nvPicPr>
        <p:blipFill>
          <a:blip r:embed="rId4"/>
          <a:stretch>
            <a:fillRect/>
          </a:stretch>
        </p:blipFill>
        <p:spPr>
          <a:xfrm>
            <a:off x="573832" y="1700808"/>
            <a:ext cx="325760" cy="325760"/>
          </a:xfrm>
          <a:prstGeom prst="rect">
            <a:avLst/>
          </a:prstGeom>
        </p:spPr>
      </p:pic>
      <p:sp>
        <p:nvSpPr>
          <p:cNvPr id="11" name="Заголовок 1"/>
          <p:cNvSpPr txBox="1"/>
          <p:nvPr/>
        </p:nvSpPr>
        <p:spPr>
          <a:xfrm>
            <a:off x="971600" y="2276872"/>
            <a:ext cx="3528392"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800" dirty="0">
                <a:solidFill>
                  <a:schemeClr val="tx1">
                    <a:lumMod val="65000"/>
                    <a:lumOff val="35000"/>
                  </a:schemeClr>
                </a:solidFill>
                <a:latin typeface="Arial"/>
                <a:cs typeface="Arial"/>
              </a:rPr>
              <a:t>1 </a:t>
            </a:r>
            <a:r>
              <a:rPr lang="x-none" altLang="ru-RU" sz="1800" dirty="0">
                <a:solidFill>
                  <a:schemeClr val="tx1">
                    <a:lumMod val="65000"/>
                    <a:lumOff val="35000"/>
                  </a:schemeClr>
                </a:solidFill>
                <a:latin typeface="Arial"/>
                <a:cs typeface="Arial"/>
              </a:rPr>
              <a:t>arba </a:t>
            </a:r>
            <a:r>
              <a:rPr lang="ru-RU" sz="1800" dirty="0">
                <a:solidFill>
                  <a:schemeClr val="tx1">
                    <a:lumMod val="65000"/>
                    <a:lumOff val="35000"/>
                  </a:schemeClr>
                </a:solidFill>
                <a:latin typeface="Arial"/>
                <a:cs typeface="Arial"/>
              </a:rPr>
              <a:t>2 </a:t>
            </a:r>
            <a:r>
              <a:rPr lang="x-none" altLang="ru-RU" sz="1800" dirty="0">
                <a:solidFill>
                  <a:schemeClr val="tx1">
                    <a:lumMod val="65000"/>
                    <a:lumOff val="35000"/>
                  </a:schemeClr>
                </a:solidFill>
                <a:latin typeface="Arial"/>
                <a:cs typeface="Arial"/>
              </a:rPr>
              <a:t>kokteilio porcijos kasdieną</a:t>
            </a:r>
            <a:r>
              <a:rPr lang="ru-RU" sz="1800" dirty="0">
                <a:solidFill>
                  <a:schemeClr val="tx1">
                    <a:lumMod val="65000"/>
                    <a:lumOff val="35000"/>
                  </a:schemeClr>
                </a:solidFill>
                <a:latin typeface="Arial"/>
                <a:cs typeface="Arial"/>
              </a:rPr>
              <a:t>, </a:t>
            </a:r>
            <a:r>
              <a:rPr lang="x-none" altLang="ru-RU" sz="1800" dirty="0">
                <a:solidFill>
                  <a:schemeClr val="tx1">
                    <a:lumMod val="65000"/>
                    <a:lumOff val="35000"/>
                  </a:schemeClr>
                </a:solidFill>
                <a:latin typeface="Arial"/>
                <a:cs typeface="Arial"/>
              </a:rPr>
              <a:t>tuo metu kai išalkote ir suprantate, kad laiko pavalgyti neturite</a:t>
            </a:r>
            <a:r>
              <a:rPr lang="ru-RU" sz="1800" dirty="0">
                <a:solidFill>
                  <a:schemeClr val="tx1">
                    <a:lumMod val="65000"/>
                    <a:lumOff val="35000"/>
                  </a:schemeClr>
                </a:solidFill>
                <a:latin typeface="Arial"/>
                <a:cs typeface="Arial"/>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8864" y="-27384"/>
            <a:ext cx="8229600" cy="1143000"/>
          </a:xfrm>
        </p:spPr>
        <p:txBody>
          <a:bodyPr>
            <a:normAutofit/>
          </a:bodyPr>
          <a:lstStyle/>
          <a:p>
            <a:r>
              <a:rPr lang="x-none" altLang="ru-RU" sz="3500" dirty="0" smtClean="0">
                <a:solidFill>
                  <a:schemeClr val="tx1">
                    <a:lumMod val="75000"/>
                    <a:lumOff val="25000"/>
                  </a:schemeClr>
                </a:solidFill>
                <a:latin typeface="Arial"/>
                <a:cs typeface="Arial"/>
              </a:rPr>
              <a:t>Pasaulis aplink mus</a:t>
            </a:r>
            <a:endParaRPr lang="x-none" altLang="ru-RU" sz="3500" dirty="0">
              <a:solidFill>
                <a:schemeClr val="tx1">
                  <a:lumMod val="75000"/>
                  <a:lumOff val="25000"/>
                </a:schemeClr>
              </a:solidFill>
              <a:latin typeface="Arial"/>
              <a:cs typeface="Arial"/>
            </a:endParaRPr>
          </a:p>
        </p:txBody>
      </p:sp>
      <p:pic>
        <p:nvPicPr>
          <p:cNvPr id="6" name="Изображение 7"/>
          <p:cNvPicPr>
            <a:picLocks noChangeAspect="1"/>
          </p:cNvPicPr>
          <p:nvPr/>
        </p:nvPicPr>
        <p:blipFill rotWithShape="1">
          <a:blip r:embed="rId3"/>
          <a:srcRect l="3788" r="63322" b="67923"/>
          <a:stretch>
            <a:fillRect/>
          </a:stretch>
        </p:blipFill>
        <p:spPr>
          <a:xfrm>
            <a:off x="251520" y="2204864"/>
            <a:ext cx="3420384" cy="2414373"/>
          </a:xfrm>
          <a:prstGeom prst="rect">
            <a:avLst/>
          </a:prstGeom>
        </p:spPr>
      </p:pic>
      <p:pic>
        <p:nvPicPr>
          <p:cNvPr id="4" name="Изображение 6" descr="Food.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52" y="2272419"/>
            <a:ext cx="3384376" cy="2431030"/>
          </a:xfrm>
          <a:prstGeom prst="rect">
            <a:avLst/>
          </a:prstGeom>
        </p:spPr>
      </p:pic>
      <p:sp>
        <p:nvSpPr>
          <p:cNvPr id="5" name="Прямоугольник 4"/>
          <p:cNvSpPr/>
          <p:nvPr/>
        </p:nvSpPr>
        <p:spPr>
          <a:xfrm>
            <a:off x="7201206" y="3940314"/>
            <a:ext cx="1979712" cy="784830"/>
          </a:xfrm>
          <a:prstGeom prst="rect">
            <a:avLst/>
          </a:prstGeom>
        </p:spPr>
        <p:txBody>
          <a:bodyPr wrap="square">
            <a:spAutoFit/>
          </a:bodyPr>
          <a:lstStyle/>
          <a:p>
            <a:pPr algn="ctr"/>
            <a:r>
              <a:rPr lang="ru-RU" sz="4500" dirty="0" smtClean="0">
                <a:solidFill>
                  <a:srgbClr val="DC1F59"/>
                </a:solidFill>
              </a:rPr>
              <a:t>30 </a:t>
            </a:r>
            <a:r>
              <a:rPr lang="en-US" sz="4500" dirty="0" smtClean="0">
                <a:solidFill>
                  <a:srgbClr val="DC1F59"/>
                </a:solidFill>
              </a:rPr>
              <a:t>%</a:t>
            </a:r>
            <a:endParaRPr lang="ru-RU" sz="4500" dirty="0">
              <a:solidFill>
                <a:srgbClr val="DC1F59"/>
              </a:solidFill>
            </a:endParaRPr>
          </a:p>
        </p:txBody>
      </p:sp>
      <p:sp>
        <p:nvSpPr>
          <p:cNvPr id="7" name="Прямоугольник 6"/>
          <p:cNvSpPr/>
          <p:nvPr/>
        </p:nvSpPr>
        <p:spPr>
          <a:xfrm>
            <a:off x="7164288" y="2521157"/>
            <a:ext cx="1979712" cy="784830"/>
          </a:xfrm>
          <a:prstGeom prst="rect">
            <a:avLst/>
          </a:prstGeom>
        </p:spPr>
        <p:txBody>
          <a:bodyPr wrap="square">
            <a:spAutoFit/>
          </a:bodyPr>
          <a:lstStyle/>
          <a:p>
            <a:pPr algn="ctr"/>
            <a:r>
              <a:rPr lang="en-US" sz="4500" dirty="0">
                <a:solidFill>
                  <a:srgbClr val="DC1F59"/>
                </a:solidFill>
              </a:rPr>
              <a:t>7</a:t>
            </a:r>
            <a:r>
              <a:rPr lang="ru-RU" sz="4500" dirty="0" smtClean="0">
                <a:solidFill>
                  <a:srgbClr val="DC1F59"/>
                </a:solidFill>
              </a:rPr>
              <a:t>0 </a:t>
            </a:r>
            <a:r>
              <a:rPr lang="en-US" sz="4500" dirty="0" smtClean="0">
                <a:solidFill>
                  <a:srgbClr val="DC1F59"/>
                </a:solidFill>
              </a:rPr>
              <a:t>%</a:t>
            </a:r>
            <a:endParaRPr lang="ru-RU" sz="4500" dirty="0">
              <a:solidFill>
                <a:srgbClr val="DC1F59"/>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274638"/>
            <a:ext cx="8229600" cy="1143000"/>
          </a:xfrm>
        </p:spPr>
        <p:txBody>
          <a:bodyPr/>
          <a:lstStyle/>
          <a:p>
            <a:endParaRPr lang="en-US"/>
          </a:p>
        </p:txBody>
      </p:sp>
      <p:pic>
        <p:nvPicPr>
          <p:cNvPr id="6" name="Picture 27" descr="For wh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7" y="0"/>
            <a:ext cx="9189719" cy="6858000"/>
          </a:xfrm>
          <a:prstGeom prst="rect">
            <a:avLst/>
          </a:prstGeom>
        </p:spPr>
      </p:pic>
      <p:sp>
        <p:nvSpPr>
          <p:cNvPr id="8" name="Заголовок 1"/>
          <p:cNvSpPr txBox="1"/>
          <p:nvPr/>
        </p:nvSpPr>
        <p:spPr>
          <a:xfrm>
            <a:off x="755576" y="3068960"/>
            <a:ext cx="280831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75000"/>
                    <a:lumOff val="25000"/>
                  </a:schemeClr>
                </a:solidFill>
                <a:latin typeface="Arial"/>
                <a:cs typeface="Arial"/>
              </a:rPr>
              <a:t>rūpinasi odos, plaukų ir nagų grožiu</a:t>
            </a:r>
          </a:p>
        </p:txBody>
      </p:sp>
      <p:sp>
        <p:nvSpPr>
          <p:cNvPr id="9" name="Заголовок 1"/>
          <p:cNvSpPr txBox="1"/>
          <p:nvPr/>
        </p:nvSpPr>
        <p:spPr>
          <a:xfrm>
            <a:off x="205680" y="332656"/>
            <a:ext cx="8686800"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3200" dirty="0" smtClean="0">
                <a:solidFill>
                  <a:schemeClr val="tx1">
                    <a:lumMod val="75000"/>
                    <a:lumOff val="25000"/>
                  </a:schemeClr>
                </a:solidFill>
                <a:latin typeface="Arial"/>
                <a:cs typeface="Arial"/>
              </a:rPr>
              <a:t>Kokteiliai bus labai naudingi </a:t>
            </a:r>
          </a:p>
          <a:p>
            <a:r>
              <a:rPr lang="x-none" altLang="ru-RU" sz="3200" dirty="0" smtClean="0">
                <a:solidFill>
                  <a:schemeClr val="tx1">
                    <a:lumMod val="75000"/>
                    <a:lumOff val="25000"/>
                  </a:schemeClr>
                </a:solidFill>
                <a:latin typeface="Arial"/>
                <a:cs typeface="Arial"/>
              </a:rPr>
              <a:t>tiems, kurie</a:t>
            </a:r>
          </a:p>
        </p:txBody>
      </p:sp>
      <p:sp>
        <p:nvSpPr>
          <p:cNvPr id="10" name="Заголовок 1"/>
          <p:cNvSpPr txBox="1"/>
          <p:nvPr/>
        </p:nvSpPr>
        <p:spPr>
          <a:xfrm>
            <a:off x="3419872" y="3068960"/>
            <a:ext cx="226825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75000"/>
                    <a:lumOff val="25000"/>
                  </a:schemeClr>
                </a:solidFill>
                <a:latin typeface="Arial"/>
                <a:cs typeface="Arial"/>
              </a:rPr>
              <a:t>vertina</a:t>
            </a:r>
          </a:p>
          <a:p>
            <a:r>
              <a:rPr lang="ru-RU" sz="1600" dirty="0" smtClean="0">
                <a:solidFill>
                  <a:schemeClr val="tx1">
                    <a:lumMod val="75000"/>
                    <a:lumOff val="25000"/>
                  </a:schemeClr>
                </a:solidFill>
                <a:latin typeface="Arial"/>
                <a:cs typeface="Arial"/>
              </a:rPr>
              <a:t>savo laiką </a:t>
            </a:r>
          </a:p>
        </p:txBody>
      </p:sp>
      <p:sp>
        <p:nvSpPr>
          <p:cNvPr id="12" name="Заголовок 1"/>
          <p:cNvSpPr txBox="1"/>
          <p:nvPr/>
        </p:nvSpPr>
        <p:spPr>
          <a:xfrm>
            <a:off x="5868144" y="3068960"/>
            <a:ext cx="230425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75000"/>
                    <a:lumOff val="25000"/>
                  </a:schemeClr>
                </a:solidFill>
                <a:latin typeface="Arial"/>
                <a:cs typeface="Arial"/>
              </a:rPr>
              <a:t>nori išlaikyti normalų svorį </a:t>
            </a:r>
          </a:p>
        </p:txBody>
      </p:sp>
      <p:sp>
        <p:nvSpPr>
          <p:cNvPr id="13" name="Заголовок 1"/>
          <p:cNvSpPr txBox="1"/>
          <p:nvPr/>
        </p:nvSpPr>
        <p:spPr>
          <a:xfrm>
            <a:off x="755576" y="5373216"/>
            <a:ext cx="280831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75000"/>
                    <a:lumOff val="25000"/>
                  </a:schemeClr>
                </a:solidFill>
                <a:latin typeface="Arial"/>
                <a:cs typeface="Arial"/>
              </a:rPr>
              <a:t>sportuoja</a:t>
            </a:r>
          </a:p>
        </p:txBody>
      </p:sp>
      <p:sp>
        <p:nvSpPr>
          <p:cNvPr id="14" name="Заголовок 1"/>
          <p:cNvSpPr txBox="1"/>
          <p:nvPr/>
        </p:nvSpPr>
        <p:spPr>
          <a:xfrm>
            <a:off x="3419872" y="5373216"/>
            <a:ext cx="226825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75000"/>
                    <a:lumOff val="25000"/>
                  </a:schemeClr>
                </a:solidFill>
                <a:latin typeface="Arial"/>
                <a:cs typeface="Arial"/>
              </a:rPr>
              <a:t>dažnai pavargsta ar patiria stresą </a:t>
            </a:r>
          </a:p>
        </p:txBody>
      </p:sp>
      <p:sp>
        <p:nvSpPr>
          <p:cNvPr id="15" name="Заголовок 1"/>
          <p:cNvSpPr txBox="1"/>
          <p:nvPr/>
        </p:nvSpPr>
        <p:spPr>
          <a:xfrm>
            <a:off x="5868144" y="5373216"/>
            <a:ext cx="230425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75000"/>
                    <a:lumOff val="25000"/>
                  </a:schemeClr>
                </a:solidFill>
                <a:latin typeface="Arial"/>
                <a:cs typeface="Arial"/>
              </a:rPr>
              <a:t>turi virškinimo sutrikimų</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DDBS_portio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67145"/>
            <a:ext cx="8712968" cy="6502215"/>
          </a:xfrm>
          <a:prstGeom prst="rect">
            <a:avLst/>
          </a:prstGeom>
        </p:spPr>
      </p:pic>
      <p:sp>
        <p:nvSpPr>
          <p:cNvPr id="12" name="Заголовок 1"/>
          <p:cNvSpPr>
            <a:spLocks noGrp="1"/>
          </p:cNvSpPr>
          <p:nvPr>
            <p:ph type="title"/>
          </p:nvPr>
        </p:nvSpPr>
        <p:spPr>
          <a:xfrm>
            <a:off x="251520" y="260648"/>
            <a:ext cx="8686800" cy="648072"/>
          </a:xfrm>
        </p:spPr>
        <p:txBody>
          <a:bodyPr>
            <a:noAutofit/>
          </a:bodyPr>
          <a:lstStyle/>
          <a:p>
            <a:r>
              <a:rPr lang="en-US" sz="3200" dirty="0" smtClean="0">
                <a:solidFill>
                  <a:schemeClr val="tx1">
                    <a:lumMod val="75000"/>
                    <a:lumOff val="25000"/>
                  </a:schemeClr>
                </a:solidFill>
                <a:latin typeface="Arial"/>
                <a:cs typeface="Arial"/>
              </a:rPr>
              <a:t>Daily Delicious</a:t>
            </a:r>
            <a:r>
              <a:rPr lang="ru-RU" sz="3200" dirty="0" smtClean="0">
                <a:solidFill>
                  <a:schemeClr val="tx1">
                    <a:lumMod val="75000"/>
                    <a:lumOff val="25000"/>
                  </a:schemeClr>
                </a:solidFill>
                <a:latin typeface="Arial"/>
                <a:cs typeface="Arial"/>
              </a:rPr>
              <a:t> </a:t>
            </a:r>
            <a:r>
              <a:rPr lang="en-US" sz="3200" dirty="0" smtClean="0">
                <a:solidFill>
                  <a:schemeClr val="tx1">
                    <a:lumMod val="75000"/>
                    <a:lumOff val="25000"/>
                  </a:schemeClr>
                </a:solidFill>
                <a:latin typeface="Arial"/>
                <a:cs typeface="Arial"/>
              </a:rPr>
              <a:t>Beauty Shake </a:t>
            </a:r>
            <a:r>
              <a:rPr lang="x-none" altLang="ru-RU" sz="3200" dirty="0" smtClean="0">
                <a:solidFill>
                  <a:schemeClr val="tx1">
                    <a:lumMod val="75000"/>
                    <a:lumOff val="25000"/>
                  </a:schemeClr>
                </a:solidFill>
                <a:latin typeface="Arial"/>
                <a:cs typeface="Arial"/>
              </a:rPr>
              <a:t>porcija</a:t>
            </a:r>
          </a:p>
        </p:txBody>
      </p:sp>
      <p:sp>
        <p:nvSpPr>
          <p:cNvPr id="13" name="Заголовок 1"/>
          <p:cNvSpPr txBox="1"/>
          <p:nvPr/>
        </p:nvSpPr>
        <p:spPr>
          <a:xfrm>
            <a:off x="530763" y="1800200"/>
            <a:ext cx="1592965"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chemeClr val="tx1">
                    <a:lumMod val="85000"/>
                    <a:lumOff val="15000"/>
                  </a:schemeClr>
                </a:solidFill>
                <a:latin typeface="Arial"/>
                <a:cs typeface="Arial"/>
              </a:rPr>
              <a:t>195 </a:t>
            </a:r>
            <a:r>
              <a:rPr lang="x-none" altLang="ru-RU" sz="1600" dirty="0" smtClean="0">
                <a:solidFill>
                  <a:schemeClr val="tx1">
                    <a:lumMod val="85000"/>
                    <a:lumOff val="15000"/>
                  </a:schemeClr>
                </a:solidFill>
                <a:latin typeface="Arial"/>
                <a:cs typeface="Arial"/>
              </a:rPr>
              <a:t>kalorijos</a:t>
            </a:r>
          </a:p>
        </p:txBody>
      </p:sp>
      <p:sp>
        <p:nvSpPr>
          <p:cNvPr id="14" name="Заголовок 1"/>
          <p:cNvSpPr txBox="1"/>
          <p:nvPr/>
        </p:nvSpPr>
        <p:spPr>
          <a:xfrm>
            <a:off x="539552" y="2808312"/>
            <a:ext cx="1592965"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85000"/>
                    <a:lumOff val="15000"/>
                  </a:schemeClr>
                </a:solidFill>
                <a:latin typeface="Arial"/>
                <a:cs typeface="Arial"/>
              </a:rPr>
              <a:t>21</a:t>
            </a:r>
            <a:r>
              <a:rPr lang="x-none" altLang="ru-RU" sz="1600" dirty="0" smtClean="0">
                <a:solidFill>
                  <a:schemeClr val="tx1">
                    <a:lumMod val="85000"/>
                    <a:lumOff val="15000"/>
                  </a:schemeClr>
                </a:solidFill>
                <a:latin typeface="Arial"/>
                <a:cs typeface="Arial"/>
              </a:rPr>
              <a:t>g baltymų</a:t>
            </a:r>
          </a:p>
        </p:txBody>
      </p:sp>
      <p:sp>
        <p:nvSpPr>
          <p:cNvPr id="15" name="Заголовок 1"/>
          <p:cNvSpPr txBox="1"/>
          <p:nvPr/>
        </p:nvSpPr>
        <p:spPr>
          <a:xfrm>
            <a:off x="35496" y="398331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85000"/>
                    <a:lumOff val="15000"/>
                  </a:schemeClr>
                </a:solidFill>
                <a:latin typeface="Arial"/>
                <a:cs typeface="Arial"/>
              </a:rPr>
              <a:t>11 </a:t>
            </a:r>
            <a:r>
              <a:rPr lang="x-none" altLang="ru-RU" sz="1600" dirty="0" smtClean="0">
                <a:solidFill>
                  <a:schemeClr val="tx1">
                    <a:lumMod val="85000"/>
                    <a:lumOff val="15000"/>
                  </a:schemeClr>
                </a:solidFill>
                <a:latin typeface="Arial"/>
                <a:cs typeface="Arial"/>
              </a:rPr>
              <a:t>grožio</a:t>
            </a:r>
          </a:p>
          <a:p>
            <a:r>
              <a:rPr lang="x-none" altLang="ru-RU" sz="1600" dirty="0" smtClean="0">
                <a:solidFill>
                  <a:schemeClr val="tx1">
                    <a:lumMod val="85000"/>
                    <a:lumOff val="15000"/>
                  </a:schemeClr>
                </a:solidFill>
                <a:latin typeface="Arial"/>
                <a:cs typeface="Arial"/>
              </a:rPr>
              <a:t>nutrientų</a:t>
            </a:r>
          </a:p>
        </p:txBody>
      </p:sp>
      <p:sp>
        <p:nvSpPr>
          <p:cNvPr id="16" name="Заголовок 1"/>
          <p:cNvSpPr txBox="1"/>
          <p:nvPr/>
        </p:nvSpPr>
        <p:spPr>
          <a:xfrm>
            <a:off x="35496" y="5085392"/>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1700" dirty="0">
                <a:solidFill>
                  <a:schemeClr val="tx1">
                    <a:lumMod val="85000"/>
                    <a:lumOff val="15000"/>
                  </a:schemeClr>
                </a:solidFill>
                <a:latin typeface="Arial"/>
                <a:cs typeface="Arial"/>
              </a:rPr>
              <a:t>Baltyminė</a:t>
            </a:r>
          </a:p>
          <a:p>
            <a:r>
              <a:rPr lang="x-none" altLang="ru-RU" sz="1700" dirty="0">
                <a:solidFill>
                  <a:schemeClr val="tx1">
                    <a:lumMod val="85000"/>
                    <a:lumOff val="15000"/>
                  </a:schemeClr>
                </a:solidFill>
                <a:latin typeface="Arial"/>
                <a:cs typeface="Arial"/>
              </a:rPr>
              <a:t>formulė</a:t>
            </a:r>
          </a:p>
        </p:txBody>
      </p:sp>
      <p:sp>
        <p:nvSpPr>
          <p:cNvPr id="17" name="Заголовок 1"/>
          <p:cNvSpPr txBox="1"/>
          <p:nvPr/>
        </p:nvSpPr>
        <p:spPr>
          <a:xfrm>
            <a:off x="143763" y="6071801"/>
            <a:ext cx="255577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1700" dirty="0" smtClean="0">
                <a:solidFill>
                  <a:schemeClr val="tx1">
                    <a:lumMod val="85000"/>
                    <a:lumOff val="15000"/>
                  </a:schemeClr>
                </a:solidFill>
                <a:latin typeface="Arial"/>
                <a:cs typeface="Arial"/>
              </a:rPr>
              <a:t>Kolagenas </a:t>
            </a:r>
            <a:r>
              <a:rPr lang="en-US" sz="1700" dirty="0" err="1" smtClean="0">
                <a:solidFill>
                  <a:schemeClr val="tx1">
                    <a:lumMod val="85000"/>
                    <a:lumOff val="15000"/>
                  </a:schemeClr>
                </a:solidFill>
                <a:latin typeface="Arial"/>
                <a:cs typeface="Arial"/>
              </a:rPr>
              <a:t>Verisol</a:t>
            </a:r>
            <a:r>
              <a:rPr lang="en-US" sz="1700" dirty="0" smtClean="0">
                <a:solidFill>
                  <a:schemeClr val="tx1">
                    <a:lumMod val="85000"/>
                    <a:lumOff val="15000"/>
                  </a:schemeClr>
                </a:solidFill>
                <a:latin typeface="Arial"/>
                <a:cs typeface="Arial"/>
              </a:rPr>
              <a:t> ®</a:t>
            </a:r>
            <a:endParaRPr lang="ru-RU" sz="1700" dirty="0">
              <a:solidFill>
                <a:schemeClr val="tx1">
                  <a:lumMod val="85000"/>
                  <a:lumOff val="15000"/>
                </a:schemeClr>
              </a:solidFill>
              <a:latin typeface="Arial"/>
              <a:cs typeface="Arial"/>
            </a:endParaRPr>
          </a:p>
        </p:txBody>
      </p:sp>
      <p:sp>
        <p:nvSpPr>
          <p:cNvPr id="18" name="Заголовок 1"/>
          <p:cNvSpPr txBox="1"/>
          <p:nvPr/>
        </p:nvSpPr>
        <p:spPr>
          <a:xfrm>
            <a:off x="6516216" y="1844824"/>
            <a:ext cx="237626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1600" dirty="0" smtClean="0">
                <a:solidFill>
                  <a:schemeClr val="tx1">
                    <a:lumMod val="85000"/>
                    <a:lumOff val="15000"/>
                  </a:schemeClr>
                </a:solidFill>
                <a:latin typeface="Arial"/>
                <a:cs typeface="Arial"/>
              </a:rPr>
              <a:t>Natūralus skonis</a:t>
            </a:r>
            <a:endParaRPr lang="x-none" altLang="ru-RU" sz="1600" dirty="0">
              <a:solidFill>
                <a:schemeClr val="tx1">
                  <a:lumMod val="85000"/>
                  <a:lumOff val="15000"/>
                </a:schemeClr>
              </a:solidFill>
              <a:latin typeface="Arial"/>
              <a:cs typeface="Arial"/>
            </a:endParaRPr>
          </a:p>
        </p:txBody>
      </p:sp>
      <p:sp>
        <p:nvSpPr>
          <p:cNvPr id="19" name="Заголовок 1"/>
          <p:cNvSpPr txBox="1"/>
          <p:nvPr/>
        </p:nvSpPr>
        <p:spPr>
          <a:xfrm>
            <a:off x="6948264" y="2852936"/>
            <a:ext cx="1592965"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1600" dirty="0" smtClean="0">
                <a:solidFill>
                  <a:schemeClr val="tx1">
                    <a:lumMod val="85000"/>
                    <a:lumOff val="15000"/>
                  </a:schemeClr>
                </a:solidFill>
                <a:latin typeface="Arial"/>
                <a:cs typeface="Arial"/>
              </a:rPr>
              <a:t>Be GMO</a:t>
            </a:r>
            <a:endParaRPr lang="x-none" altLang="ru-RU" sz="1600" dirty="0">
              <a:solidFill>
                <a:schemeClr val="tx1">
                  <a:lumMod val="85000"/>
                  <a:lumOff val="15000"/>
                </a:schemeClr>
              </a:solidFill>
              <a:latin typeface="Arial"/>
              <a:cs typeface="Arial"/>
            </a:endParaRPr>
          </a:p>
        </p:txBody>
      </p:sp>
      <p:sp>
        <p:nvSpPr>
          <p:cNvPr id="20" name="Заголовок 1"/>
          <p:cNvSpPr txBox="1"/>
          <p:nvPr/>
        </p:nvSpPr>
        <p:spPr>
          <a:xfrm>
            <a:off x="6444208" y="393305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1600" dirty="0" smtClean="0">
                <a:solidFill>
                  <a:schemeClr val="tx1">
                    <a:lumMod val="85000"/>
                    <a:lumOff val="15000"/>
                  </a:schemeClr>
                </a:solidFill>
                <a:latin typeface="Arial"/>
                <a:cs typeface="Arial"/>
              </a:rPr>
              <a:t>Be </a:t>
            </a:r>
            <a:r>
              <a:rPr lang="x-none" altLang="ru-RU" sz="1600" dirty="0" err="1" smtClean="0">
                <a:solidFill>
                  <a:schemeClr val="tx1">
                    <a:lumMod val="85000"/>
                    <a:lumOff val="15000"/>
                  </a:schemeClr>
                </a:solidFill>
                <a:latin typeface="Arial"/>
                <a:cs typeface="Arial"/>
              </a:rPr>
              <a:t>gliuteno</a:t>
            </a:r>
          </a:p>
        </p:txBody>
      </p:sp>
      <p:sp>
        <p:nvSpPr>
          <p:cNvPr id="21" name="Заголовок 1"/>
          <p:cNvSpPr txBox="1"/>
          <p:nvPr/>
        </p:nvSpPr>
        <p:spPr>
          <a:xfrm>
            <a:off x="6444208" y="501317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sz="1700" dirty="0" smtClean="0">
                <a:solidFill>
                  <a:schemeClr val="tx1">
                    <a:lumMod val="85000"/>
                    <a:lumOff val="15000"/>
                  </a:schemeClr>
                </a:solidFill>
                <a:latin typeface="Arial"/>
                <a:cs typeface="Arial"/>
              </a:rPr>
              <a:t>Be hidrintų riebalų</a:t>
            </a:r>
          </a:p>
        </p:txBody>
      </p:sp>
      <p:sp>
        <p:nvSpPr>
          <p:cNvPr id="22" name="Заголовок 1"/>
          <p:cNvSpPr txBox="1"/>
          <p:nvPr/>
        </p:nvSpPr>
        <p:spPr>
          <a:xfrm>
            <a:off x="6444208" y="609329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1700" dirty="0" smtClean="0">
                <a:solidFill>
                  <a:schemeClr val="tx1">
                    <a:lumMod val="85000"/>
                    <a:lumOff val="15000"/>
                  </a:schemeClr>
                </a:solidFill>
                <a:latin typeface="Arial"/>
                <a:cs typeface="Arial"/>
              </a:rPr>
              <a:t>Švelnus ir lengvas</a:t>
            </a:r>
            <a:endParaRPr lang="x-none" altLang="ru-RU" sz="1700" dirty="0">
              <a:solidFill>
                <a:schemeClr val="tx1">
                  <a:lumMod val="85000"/>
                  <a:lumOff val="15000"/>
                </a:schemeClr>
              </a:solidFill>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d.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0"/>
            <a:ext cx="9189719"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ltyFoodPl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119"/>
            <a:ext cx="9144000" cy="6823881"/>
          </a:xfrm>
          <a:prstGeom prst="rect">
            <a:avLst/>
          </a:prstGeom>
        </p:spPr>
      </p:pic>
      <p:sp>
        <p:nvSpPr>
          <p:cNvPr id="14" name="Заголовок 1"/>
          <p:cNvSpPr txBox="1"/>
          <p:nvPr/>
        </p:nvSpPr>
        <p:spPr>
          <a:xfrm>
            <a:off x="2627784" y="2348880"/>
            <a:ext cx="3672408"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3200" dirty="0" smtClean="0">
                <a:solidFill>
                  <a:schemeClr val="tx1">
                    <a:lumMod val="85000"/>
                    <a:lumOff val="15000"/>
                  </a:schemeClr>
                </a:solidFill>
                <a:latin typeface="Arial"/>
                <a:cs typeface="Arial"/>
              </a:rPr>
              <a:t>SVEIKA</a:t>
            </a:r>
            <a:r>
              <a:rPr lang="ru-RU" sz="3200" dirty="0" smtClean="0">
                <a:solidFill>
                  <a:schemeClr val="tx1">
                    <a:lumMod val="85000"/>
                    <a:lumOff val="15000"/>
                  </a:schemeClr>
                </a:solidFill>
                <a:latin typeface="Arial"/>
                <a:cs typeface="Arial"/>
              </a:rPr>
              <a:t> </a:t>
            </a:r>
          </a:p>
          <a:p>
            <a:r>
              <a:rPr lang="x-none" altLang="ru-RU" sz="3200" dirty="0" smtClean="0">
                <a:solidFill>
                  <a:schemeClr val="tx1">
                    <a:lumMod val="85000"/>
                    <a:lumOff val="15000"/>
                  </a:schemeClr>
                </a:solidFill>
                <a:latin typeface="Arial"/>
                <a:cs typeface="Arial"/>
              </a:rPr>
              <a:t>MITYBA</a:t>
            </a:r>
          </a:p>
        </p:txBody>
      </p:sp>
      <p:sp>
        <p:nvSpPr>
          <p:cNvPr id="15" name="Заголовок 1"/>
          <p:cNvSpPr txBox="1"/>
          <p:nvPr/>
        </p:nvSpPr>
        <p:spPr>
          <a:xfrm>
            <a:off x="2771800" y="3501008"/>
            <a:ext cx="1656184"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000" dirty="0" smtClean="0">
                <a:solidFill>
                  <a:srgbClr val="DC1F59"/>
                </a:solidFill>
                <a:latin typeface="Arial"/>
                <a:cs typeface="Arial"/>
              </a:rPr>
              <a:t>+</a:t>
            </a:r>
            <a:r>
              <a:rPr lang="ru-RU" sz="2000" dirty="0" smtClean="0">
                <a:solidFill>
                  <a:srgbClr val="DC1F59"/>
                </a:solidFill>
                <a:latin typeface="Arial"/>
                <a:cs typeface="Arial"/>
              </a:rPr>
              <a:t> </a:t>
            </a:r>
          </a:p>
          <a:p>
            <a:r>
              <a:rPr lang="x-none" altLang="ru-RU" sz="2000" dirty="0" smtClean="0">
                <a:solidFill>
                  <a:srgbClr val="DC1F59"/>
                </a:solidFill>
                <a:latin typeface="Arial"/>
                <a:cs typeface="Arial"/>
              </a:rPr>
              <a:t>mitybos</a:t>
            </a:r>
          </a:p>
          <a:p>
            <a:r>
              <a:rPr lang="x-none" altLang="ru-RU" sz="2000" dirty="0" smtClean="0">
                <a:solidFill>
                  <a:srgbClr val="DC1F59"/>
                </a:solidFill>
                <a:latin typeface="Arial"/>
                <a:cs typeface="Arial"/>
              </a:rPr>
              <a:t>korektoriai</a:t>
            </a:r>
          </a:p>
        </p:txBody>
      </p:sp>
      <p:sp>
        <p:nvSpPr>
          <p:cNvPr id="16" name="Заголовок 1"/>
          <p:cNvSpPr txBox="1"/>
          <p:nvPr/>
        </p:nvSpPr>
        <p:spPr>
          <a:xfrm>
            <a:off x="4499992" y="3501008"/>
            <a:ext cx="1656184"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000" dirty="0" smtClean="0">
                <a:solidFill>
                  <a:srgbClr val="DC1F59"/>
                </a:solidFill>
                <a:latin typeface="Arial"/>
                <a:cs typeface="Arial"/>
              </a:rPr>
              <a:t>+</a:t>
            </a:r>
            <a:r>
              <a:rPr lang="ru-RU" sz="2000" dirty="0" smtClean="0">
                <a:solidFill>
                  <a:srgbClr val="DC1F59"/>
                </a:solidFill>
                <a:latin typeface="Arial"/>
                <a:cs typeface="Arial"/>
              </a:rPr>
              <a:t> </a:t>
            </a:r>
          </a:p>
          <a:p>
            <a:r>
              <a:rPr lang="x-none" altLang="ru-RU" sz="2000" dirty="0" smtClean="0">
                <a:solidFill>
                  <a:srgbClr val="DC1F59"/>
                </a:solidFill>
                <a:latin typeface="Arial"/>
                <a:cs typeface="Arial"/>
              </a:rPr>
              <a:t>mitybos</a:t>
            </a:r>
          </a:p>
          <a:p>
            <a:r>
              <a:rPr lang="x-none" altLang="ru-RU" sz="2000" dirty="0" smtClean="0">
                <a:solidFill>
                  <a:srgbClr val="DC1F59"/>
                </a:solidFill>
                <a:latin typeface="Arial"/>
                <a:cs typeface="Arial"/>
              </a:rPr>
              <a:t>pakaitalai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Woman with foo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14" y="0"/>
            <a:ext cx="9226414" cy="6885384"/>
          </a:xfrm>
          <a:prstGeom prst="rect">
            <a:avLst/>
          </a:prstGeom>
        </p:spPr>
      </p:pic>
      <p:sp>
        <p:nvSpPr>
          <p:cNvPr id="2" name="Заголовок 1"/>
          <p:cNvSpPr>
            <a:spLocks noGrp="1"/>
          </p:cNvSpPr>
          <p:nvPr>
            <p:ph type="title"/>
          </p:nvPr>
        </p:nvSpPr>
        <p:spPr>
          <a:xfrm>
            <a:off x="590872" y="188640"/>
            <a:ext cx="8229600" cy="648072"/>
          </a:xfrm>
        </p:spPr>
        <p:txBody>
          <a:bodyPr>
            <a:normAutofit/>
          </a:bodyPr>
          <a:lstStyle/>
          <a:p>
            <a:r>
              <a:rPr lang="x-none" sz="3500" dirty="0">
                <a:solidFill>
                  <a:schemeClr val="tx1">
                    <a:lumMod val="75000"/>
                    <a:lumOff val="25000"/>
                  </a:schemeClr>
                </a:solidFill>
                <a:latin typeface="Arial"/>
                <a:cs typeface="Arial"/>
              </a:rPr>
              <a:t>Sveikos visuomenės poreikiai</a:t>
            </a:r>
            <a:endParaRPr lang="x-none"/>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DDBS_se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1327266"/>
            <a:ext cx="5544616" cy="5198078"/>
          </a:xfrm>
          <a:prstGeom prst="rect">
            <a:avLst/>
          </a:prstGeom>
        </p:spPr>
      </p:pic>
      <p:sp>
        <p:nvSpPr>
          <p:cNvPr id="5" name="Заголовок 1"/>
          <p:cNvSpPr>
            <a:spLocks noGrp="1"/>
          </p:cNvSpPr>
          <p:nvPr>
            <p:ph type="title"/>
          </p:nvPr>
        </p:nvSpPr>
        <p:spPr>
          <a:xfrm>
            <a:off x="457200" y="188640"/>
            <a:ext cx="8229600" cy="1143000"/>
          </a:xfrm>
        </p:spPr>
        <p:txBody>
          <a:bodyPr>
            <a:normAutofit/>
          </a:bodyPr>
          <a:lstStyle/>
          <a:p>
            <a:r>
              <a:rPr lang="en-US" sz="3500" dirty="0" smtClean="0">
                <a:solidFill>
                  <a:schemeClr val="tx1">
                    <a:lumMod val="75000"/>
                    <a:lumOff val="25000"/>
                  </a:schemeClr>
                </a:solidFill>
                <a:latin typeface="Arial"/>
                <a:cs typeface="Arial"/>
              </a:rPr>
              <a:t>Daily Delicious</a:t>
            </a:r>
            <a:r>
              <a:rPr lang="ru-RU" sz="3500" dirty="0" smtClean="0">
                <a:solidFill>
                  <a:schemeClr val="tx1">
                    <a:lumMod val="75000"/>
                    <a:lumOff val="25000"/>
                  </a:schemeClr>
                </a:solidFill>
                <a:latin typeface="Arial"/>
                <a:cs typeface="Arial"/>
              </a:rPr>
              <a:t> </a:t>
            </a:r>
            <a:r>
              <a:rPr lang="en-US" sz="3500" dirty="0">
                <a:solidFill>
                  <a:schemeClr val="tx1">
                    <a:lumMod val="75000"/>
                    <a:lumOff val="25000"/>
                  </a:schemeClr>
                </a:solidFill>
                <a:latin typeface="Arial"/>
                <a:cs typeface="Arial"/>
              </a:rPr>
              <a:t>Beauty </a:t>
            </a:r>
            <a:r>
              <a:rPr lang="lt-LT" sz="3500" dirty="0" smtClean="0">
                <a:solidFill>
                  <a:schemeClr val="tx1">
                    <a:lumMod val="75000"/>
                    <a:lumOff val="25000"/>
                  </a:schemeClr>
                </a:solidFill>
                <a:latin typeface="Arial"/>
                <a:cs typeface="Arial"/>
              </a:rPr>
              <a:t>S</a:t>
            </a:r>
            <a:r>
              <a:rPr lang="en-US" sz="3500" dirty="0" smtClean="0">
                <a:solidFill>
                  <a:schemeClr val="tx1">
                    <a:lumMod val="75000"/>
                    <a:lumOff val="25000"/>
                  </a:schemeClr>
                </a:solidFill>
                <a:latin typeface="Arial"/>
                <a:cs typeface="Arial"/>
              </a:rPr>
              <a:t>hake</a:t>
            </a:r>
            <a:r>
              <a:rPr lang="ru-RU" sz="3500" dirty="0" smtClean="0">
                <a:solidFill>
                  <a:schemeClr val="tx1">
                    <a:lumMod val="75000"/>
                    <a:lumOff val="25000"/>
                  </a:schemeClr>
                </a:solidFill>
                <a:latin typeface="Arial"/>
                <a:cs typeface="Arial"/>
              </a:rPr>
              <a:t> </a:t>
            </a:r>
            <a:endParaRPr lang="ru-RU" sz="3500" dirty="0">
              <a:solidFill>
                <a:schemeClr val="tx1">
                  <a:lumMod val="75000"/>
                  <a:lumOff val="25000"/>
                </a:schemeClr>
              </a:solidFill>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Why DDB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119"/>
            <a:ext cx="9144000" cy="6823881"/>
          </a:xfrm>
          <a:prstGeom prst="rect">
            <a:avLst/>
          </a:prstGeom>
        </p:spPr>
      </p:pic>
      <p:sp>
        <p:nvSpPr>
          <p:cNvPr id="2" name="Заголовок 1"/>
          <p:cNvSpPr>
            <a:spLocks noGrp="1"/>
          </p:cNvSpPr>
          <p:nvPr>
            <p:ph type="title"/>
          </p:nvPr>
        </p:nvSpPr>
        <p:spPr>
          <a:xfrm>
            <a:off x="457200" y="260648"/>
            <a:ext cx="8229600" cy="1143000"/>
          </a:xfrm>
        </p:spPr>
        <p:txBody>
          <a:bodyPr>
            <a:normAutofit/>
          </a:bodyPr>
          <a:lstStyle/>
          <a:p>
            <a:r>
              <a:rPr lang="en-US" sz="3500" dirty="0" smtClean="0">
                <a:solidFill>
                  <a:schemeClr val="tx1">
                    <a:lumMod val="75000"/>
                    <a:lumOff val="25000"/>
                  </a:schemeClr>
                </a:solidFill>
                <a:latin typeface="Arial"/>
                <a:cs typeface="Arial"/>
              </a:rPr>
              <a:t>Daily Delicious</a:t>
            </a:r>
            <a:r>
              <a:rPr lang="ru-RU" sz="3500" dirty="0" smtClean="0">
                <a:solidFill>
                  <a:schemeClr val="tx1">
                    <a:lumMod val="75000"/>
                    <a:lumOff val="25000"/>
                  </a:schemeClr>
                </a:solidFill>
                <a:latin typeface="Arial"/>
                <a:cs typeface="Arial"/>
              </a:rPr>
              <a:t> </a:t>
            </a:r>
            <a:r>
              <a:rPr lang="en-US" sz="3500" dirty="0">
                <a:solidFill>
                  <a:schemeClr val="tx1">
                    <a:lumMod val="75000"/>
                    <a:lumOff val="25000"/>
                  </a:schemeClr>
                </a:solidFill>
                <a:latin typeface="Arial"/>
                <a:cs typeface="Arial"/>
              </a:rPr>
              <a:t>Beauty shake</a:t>
            </a:r>
            <a:r>
              <a:rPr lang="ru-RU" sz="3500" dirty="0" smtClean="0">
                <a:solidFill>
                  <a:schemeClr val="tx1">
                    <a:lumMod val="75000"/>
                    <a:lumOff val="25000"/>
                  </a:schemeClr>
                </a:solidFill>
                <a:latin typeface="Arial"/>
                <a:cs typeface="Arial"/>
              </a:rPr>
              <a:t> </a:t>
            </a:r>
            <a:endParaRPr lang="ru-RU" sz="3500" dirty="0">
              <a:solidFill>
                <a:schemeClr val="tx1">
                  <a:lumMod val="75000"/>
                  <a:lumOff val="25000"/>
                </a:schemeClr>
              </a:solidFill>
              <a:latin typeface="Arial"/>
              <a:cs typeface="Arial"/>
            </a:endParaRPr>
          </a:p>
        </p:txBody>
      </p:sp>
      <p:sp>
        <p:nvSpPr>
          <p:cNvPr id="10" name="Заголовок 1"/>
          <p:cNvSpPr txBox="1"/>
          <p:nvPr/>
        </p:nvSpPr>
        <p:spPr>
          <a:xfrm>
            <a:off x="827584" y="422108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2000" dirty="0" smtClean="0">
                <a:solidFill>
                  <a:schemeClr val="tx1">
                    <a:lumMod val="65000"/>
                    <a:lumOff val="35000"/>
                  </a:schemeClr>
                </a:solidFill>
                <a:latin typeface="Arial"/>
                <a:cs typeface="Arial"/>
              </a:rPr>
              <a:t>Naudinga</a:t>
            </a:r>
          </a:p>
        </p:txBody>
      </p:sp>
      <p:sp>
        <p:nvSpPr>
          <p:cNvPr id="11" name="Заголовок 1"/>
          <p:cNvSpPr txBox="1"/>
          <p:nvPr/>
        </p:nvSpPr>
        <p:spPr>
          <a:xfrm>
            <a:off x="2771800" y="4221163"/>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2000" dirty="0" smtClean="0">
                <a:solidFill>
                  <a:schemeClr val="tx1">
                    <a:lumMod val="65000"/>
                    <a:lumOff val="35000"/>
                  </a:schemeClr>
                </a:solidFill>
                <a:latin typeface="Arial"/>
                <a:cs typeface="Arial"/>
              </a:rPr>
              <a:t>Skanu</a:t>
            </a:r>
          </a:p>
        </p:txBody>
      </p:sp>
      <p:sp>
        <p:nvSpPr>
          <p:cNvPr id="12" name="Заголовок 1"/>
          <p:cNvSpPr txBox="1"/>
          <p:nvPr/>
        </p:nvSpPr>
        <p:spPr>
          <a:xfrm>
            <a:off x="4644008" y="4229164"/>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2000" dirty="0" smtClean="0">
                <a:solidFill>
                  <a:schemeClr val="tx1">
                    <a:lumMod val="65000"/>
                    <a:lumOff val="35000"/>
                  </a:schemeClr>
                </a:solidFill>
                <a:latin typeface="Arial"/>
                <a:cs typeface="Arial"/>
              </a:rPr>
              <a:t>Patogu</a:t>
            </a:r>
          </a:p>
        </p:txBody>
      </p:sp>
      <p:sp>
        <p:nvSpPr>
          <p:cNvPr id="13" name="Заголовок 1"/>
          <p:cNvSpPr txBox="1"/>
          <p:nvPr/>
        </p:nvSpPr>
        <p:spPr>
          <a:xfrm>
            <a:off x="6660232" y="4217069"/>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2000" dirty="0" smtClean="0">
                <a:solidFill>
                  <a:schemeClr val="tx1">
                    <a:lumMod val="65000"/>
                    <a:lumOff val="35000"/>
                  </a:schemeClr>
                </a:solidFill>
                <a:latin typeface="Arial"/>
                <a:cs typeface="Arial"/>
              </a:rPr>
              <a:t>Naudinga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Изображение 22" descr="y-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 y="1"/>
            <a:ext cx="9189719" cy="6858000"/>
          </a:xfrm>
          <a:prstGeom prst="rect">
            <a:avLst/>
          </a:prstGeom>
        </p:spPr>
      </p:pic>
      <p:pic>
        <p:nvPicPr>
          <p:cNvPr id="7" name="Изображение 6"/>
          <p:cNvPicPr>
            <a:picLocks noChangeAspect="1"/>
          </p:cNvPicPr>
          <p:nvPr/>
        </p:nvPicPr>
        <p:blipFill>
          <a:blip r:embed="rId4"/>
          <a:stretch>
            <a:fillRect/>
          </a:stretch>
        </p:blipFill>
        <p:spPr>
          <a:xfrm>
            <a:off x="-36512" y="764704"/>
            <a:ext cx="3024336" cy="792088"/>
          </a:xfrm>
          <a:prstGeom prst="rect">
            <a:avLst/>
          </a:prstGeom>
        </p:spPr>
      </p:pic>
      <p:sp>
        <p:nvSpPr>
          <p:cNvPr id="8" name="Название 2"/>
          <p:cNvSpPr txBox="1"/>
          <p:nvPr/>
        </p:nvSpPr>
        <p:spPr>
          <a:xfrm>
            <a:off x="216024" y="764704"/>
            <a:ext cx="2627784"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3500" dirty="0" smtClean="0">
                <a:solidFill>
                  <a:srgbClr val="FFFFFF"/>
                </a:solidFill>
                <a:latin typeface="Arial"/>
                <a:cs typeface="Arial"/>
              </a:rPr>
              <a:t>NAUDINGA</a:t>
            </a:r>
          </a:p>
        </p:txBody>
      </p:sp>
      <p:sp>
        <p:nvSpPr>
          <p:cNvPr id="9" name="Заголовок 1"/>
          <p:cNvSpPr txBox="1"/>
          <p:nvPr/>
        </p:nvSpPr>
        <p:spPr>
          <a:xfrm>
            <a:off x="971600" y="2204864"/>
            <a:ext cx="4032448"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65000"/>
                    <a:lumOff val="35000"/>
                  </a:schemeClr>
                </a:solidFill>
                <a:latin typeface="Arial"/>
                <a:cs typeface="Arial"/>
              </a:rPr>
              <a:t>21 </a:t>
            </a:r>
            <a:r>
              <a:rPr lang="x-none" altLang="ru-RU" sz="2300" dirty="0" smtClean="0">
                <a:solidFill>
                  <a:schemeClr val="tx1">
                    <a:lumMod val="65000"/>
                    <a:lumOff val="35000"/>
                  </a:schemeClr>
                </a:solidFill>
                <a:latin typeface="Arial"/>
                <a:cs typeface="Arial"/>
              </a:rPr>
              <a:t>g kokybišk</a:t>
            </a:r>
            <a:r>
              <a:rPr lang="lt-LT" altLang="ru-RU" sz="2300" dirty="0" smtClean="0">
                <a:solidFill>
                  <a:schemeClr val="tx1">
                    <a:lumMod val="65000"/>
                    <a:lumOff val="35000"/>
                  </a:schemeClr>
                </a:solidFill>
                <a:latin typeface="Arial"/>
                <a:cs typeface="Arial"/>
              </a:rPr>
              <a:t>ų</a:t>
            </a:r>
            <a:endParaRPr lang="x-none" altLang="ru-RU" sz="2300" dirty="0" smtClean="0">
              <a:solidFill>
                <a:schemeClr val="tx1">
                  <a:lumMod val="65000"/>
                  <a:lumOff val="35000"/>
                </a:schemeClr>
              </a:solidFill>
              <a:latin typeface="Arial"/>
              <a:cs typeface="Arial"/>
            </a:endParaRPr>
          </a:p>
          <a:p>
            <a:pPr algn="l"/>
            <a:r>
              <a:rPr lang="x-none" altLang="ru-RU" sz="2300" dirty="0" smtClean="0">
                <a:solidFill>
                  <a:schemeClr val="tx1">
                    <a:lumMod val="65000"/>
                    <a:lumOff val="35000"/>
                  </a:schemeClr>
                </a:solidFill>
                <a:latin typeface="Arial"/>
                <a:cs typeface="Arial"/>
              </a:rPr>
              <a:t>baltym</a:t>
            </a:r>
            <a:r>
              <a:rPr lang="lt-LT" altLang="ru-RU" sz="2300" dirty="0" smtClean="0">
                <a:solidFill>
                  <a:schemeClr val="tx1">
                    <a:lumMod val="65000"/>
                    <a:lumOff val="35000"/>
                  </a:schemeClr>
                </a:solidFill>
                <a:latin typeface="Arial"/>
                <a:cs typeface="Arial"/>
              </a:rPr>
              <a:t>ų</a:t>
            </a:r>
            <a:endParaRPr lang="x-none" altLang="ru-RU" sz="2300" dirty="0" smtClean="0">
              <a:solidFill>
                <a:schemeClr val="tx1">
                  <a:lumMod val="65000"/>
                  <a:lumOff val="35000"/>
                </a:schemeClr>
              </a:solidFill>
              <a:latin typeface="Arial"/>
              <a:cs typeface="Arial"/>
            </a:endParaRPr>
          </a:p>
          <a:p>
            <a:pPr algn="l"/>
            <a:r>
              <a:rPr lang="x-none" altLang="ru-RU" sz="2300" dirty="0" smtClean="0">
                <a:solidFill>
                  <a:schemeClr val="tx1">
                    <a:lumMod val="65000"/>
                    <a:lumOff val="35000"/>
                  </a:schemeClr>
                </a:solidFill>
                <a:latin typeface="Arial"/>
                <a:cs typeface="Arial"/>
              </a:rPr>
              <a:t>kiekvienoje porcijoje</a:t>
            </a:r>
          </a:p>
        </p:txBody>
      </p:sp>
      <p:sp>
        <p:nvSpPr>
          <p:cNvPr id="10" name="Заголовок 1"/>
          <p:cNvSpPr txBox="1"/>
          <p:nvPr/>
        </p:nvSpPr>
        <p:spPr>
          <a:xfrm>
            <a:off x="971600" y="3212976"/>
            <a:ext cx="4032448"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65000"/>
                    <a:lumOff val="35000"/>
                  </a:schemeClr>
                </a:solidFill>
                <a:latin typeface="Arial"/>
                <a:cs typeface="Arial"/>
              </a:rPr>
              <a:t>11 </a:t>
            </a:r>
            <a:r>
              <a:rPr lang="x-none" altLang="ru-RU" sz="2300" dirty="0" smtClean="0">
                <a:solidFill>
                  <a:schemeClr val="tx1">
                    <a:lumMod val="65000"/>
                    <a:lumOff val="35000"/>
                  </a:schemeClr>
                </a:solidFill>
                <a:latin typeface="Arial"/>
                <a:cs typeface="Arial"/>
              </a:rPr>
              <a:t>grožio </a:t>
            </a:r>
          </a:p>
          <a:p>
            <a:pPr algn="l"/>
            <a:r>
              <a:rPr lang="x-none" altLang="ru-RU" sz="2300" dirty="0" smtClean="0">
                <a:solidFill>
                  <a:schemeClr val="tx1">
                    <a:lumMod val="65000"/>
                    <a:lumOff val="35000"/>
                  </a:schemeClr>
                </a:solidFill>
                <a:latin typeface="Arial"/>
                <a:cs typeface="Arial"/>
              </a:rPr>
              <a:t>nutrientų</a:t>
            </a:r>
          </a:p>
        </p:txBody>
      </p:sp>
      <p:sp>
        <p:nvSpPr>
          <p:cNvPr id="11" name="Заголовок 1"/>
          <p:cNvSpPr txBox="1"/>
          <p:nvPr/>
        </p:nvSpPr>
        <p:spPr>
          <a:xfrm>
            <a:off x="971600" y="4221088"/>
            <a:ext cx="4032448"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altLang="ru-RU" sz="2300" dirty="0" smtClean="0">
                <a:solidFill>
                  <a:schemeClr val="tx1">
                    <a:lumMod val="65000"/>
                    <a:lumOff val="35000"/>
                  </a:schemeClr>
                </a:solidFill>
                <a:latin typeface="Arial"/>
                <a:cs typeface="Arial"/>
              </a:rPr>
              <a:t>super ingredientas </a:t>
            </a:r>
            <a:r>
              <a:rPr lang="ru-RU" sz="2300" dirty="0" smtClean="0">
                <a:solidFill>
                  <a:schemeClr val="tx1">
                    <a:lumMod val="65000"/>
                    <a:lumOff val="35000"/>
                  </a:schemeClr>
                </a:solidFill>
                <a:latin typeface="Arial"/>
                <a:cs typeface="Arial"/>
              </a:rPr>
              <a:t>–</a:t>
            </a:r>
          </a:p>
          <a:p>
            <a:pPr algn="l"/>
            <a:r>
              <a:rPr lang="x-none" altLang="ru-RU" sz="2300" dirty="0" smtClean="0">
                <a:solidFill>
                  <a:schemeClr val="tx1">
                    <a:lumMod val="65000"/>
                    <a:lumOff val="35000"/>
                  </a:schemeClr>
                </a:solidFill>
                <a:latin typeface="Arial"/>
                <a:cs typeface="Arial"/>
              </a:rPr>
              <a:t>kolagenas </a:t>
            </a:r>
            <a:r>
              <a:rPr lang="en-US" sz="2300" dirty="0" err="1" smtClean="0">
                <a:solidFill>
                  <a:schemeClr val="tx1">
                    <a:lumMod val="65000"/>
                    <a:lumOff val="35000"/>
                  </a:schemeClr>
                </a:solidFill>
                <a:latin typeface="Arial"/>
                <a:cs typeface="Arial"/>
              </a:rPr>
              <a:t>Verisol</a:t>
            </a:r>
            <a:endParaRPr lang="ru-RU" sz="2300" dirty="0">
              <a:solidFill>
                <a:schemeClr val="tx1">
                  <a:lumMod val="65000"/>
                  <a:lumOff val="35000"/>
                </a:schemeClr>
              </a:solidFill>
              <a:latin typeface="Arial"/>
              <a:cs typeface="Arial"/>
            </a:endParaRPr>
          </a:p>
        </p:txBody>
      </p:sp>
      <p:pic>
        <p:nvPicPr>
          <p:cNvPr id="17" name="Изображение 16"/>
          <p:cNvPicPr>
            <a:picLocks noChangeAspect="1"/>
          </p:cNvPicPr>
          <p:nvPr/>
        </p:nvPicPr>
        <p:blipFill>
          <a:blip r:embed="rId5"/>
          <a:stretch>
            <a:fillRect/>
          </a:stretch>
        </p:blipFill>
        <p:spPr>
          <a:xfrm>
            <a:off x="467544" y="2204864"/>
            <a:ext cx="325760" cy="325760"/>
          </a:xfrm>
          <a:prstGeom prst="rect">
            <a:avLst/>
          </a:prstGeom>
        </p:spPr>
      </p:pic>
      <p:pic>
        <p:nvPicPr>
          <p:cNvPr id="18" name="Изображение 17"/>
          <p:cNvPicPr>
            <a:picLocks noChangeAspect="1"/>
          </p:cNvPicPr>
          <p:nvPr/>
        </p:nvPicPr>
        <p:blipFill>
          <a:blip r:embed="rId5"/>
          <a:stretch>
            <a:fillRect/>
          </a:stretch>
        </p:blipFill>
        <p:spPr>
          <a:xfrm>
            <a:off x="467544" y="3319264"/>
            <a:ext cx="325760" cy="325760"/>
          </a:xfrm>
          <a:prstGeom prst="rect">
            <a:avLst/>
          </a:prstGeom>
        </p:spPr>
      </p:pic>
      <p:pic>
        <p:nvPicPr>
          <p:cNvPr id="19" name="Изображение 18"/>
          <p:cNvPicPr>
            <a:picLocks noChangeAspect="1"/>
          </p:cNvPicPr>
          <p:nvPr/>
        </p:nvPicPr>
        <p:blipFill>
          <a:blip r:embed="rId5"/>
          <a:stretch>
            <a:fillRect/>
          </a:stretch>
        </p:blipFill>
        <p:spPr>
          <a:xfrm>
            <a:off x="467544" y="4221088"/>
            <a:ext cx="325760" cy="32576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азвание 2"/>
          <p:cNvSpPr>
            <a:spLocks noGrp="1"/>
          </p:cNvSpPr>
          <p:nvPr>
            <p:ph type="title"/>
          </p:nvPr>
        </p:nvSpPr>
        <p:spPr>
          <a:xfrm>
            <a:off x="467544" y="188640"/>
            <a:ext cx="8229600" cy="1143000"/>
          </a:xfrm>
        </p:spPr>
        <p:txBody>
          <a:bodyPr>
            <a:noAutofit/>
          </a:bodyPr>
          <a:lstStyle/>
          <a:p>
            <a:r>
              <a:rPr lang="x-none" altLang="ru-RU" sz="3500" dirty="0" smtClean="0">
                <a:solidFill>
                  <a:schemeClr val="tx1">
                    <a:lumMod val="75000"/>
                    <a:lumOff val="25000"/>
                  </a:schemeClr>
                </a:solidFill>
                <a:latin typeface="Arial"/>
                <a:cs typeface="Arial"/>
              </a:rPr>
              <a:t>Subalansuota</a:t>
            </a:r>
            <a:r>
              <a:rPr lang="en-US" sz="3500" dirty="0" smtClean="0">
                <a:solidFill>
                  <a:schemeClr val="tx1">
                    <a:lumMod val="75000"/>
                    <a:lumOff val="25000"/>
                  </a:schemeClr>
                </a:solidFill>
                <a:latin typeface="Arial"/>
                <a:cs typeface="Arial"/>
              </a:rPr>
              <a:t/>
            </a:r>
            <a:br>
              <a:rPr lang="en-US" sz="3500" dirty="0" smtClean="0">
                <a:solidFill>
                  <a:schemeClr val="tx1">
                    <a:lumMod val="75000"/>
                    <a:lumOff val="25000"/>
                  </a:schemeClr>
                </a:solidFill>
                <a:latin typeface="Arial"/>
                <a:cs typeface="Arial"/>
              </a:rPr>
            </a:br>
            <a:r>
              <a:rPr lang="x-none" altLang="ru-RU" sz="3500" dirty="0" smtClean="0">
                <a:solidFill>
                  <a:schemeClr val="tx1">
                    <a:lumMod val="75000"/>
                    <a:lumOff val="25000"/>
                  </a:schemeClr>
                </a:solidFill>
                <a:latin typeface="Arial"/>
                <a:cs typeface="Arial"/>
              </a:rPr>
              <a:t>baltyminė formulė</a:t>
            </a:r>
            <a:endParaRPr lang="ru-RU" sz="3500" dirty="0">
              <a:solidFill>
                <a:schemeClr val="tx1">
                  <a:lumMod val="75000"/>
                  <a:lumOff val="25000"/>
                </a:schemeClr>
              </a:solidFill>
              <a:latin typeface="Arial"/>
              <a:cs typeface="Arial"/>
            </a:endParaRPr>
          </a:p>
        </p:txBody>
      </p:sp>
      <p:pic>
        <p:nvPicPr>
          <p:cNvPr id="2" name="Picture 1" descr="PROTE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370121"/>
            <a:ext cx="7560840" cy="5299239"/>
          </a:xfrm>
          <a:prstGeom prst="rect">
            <a:avLst/>
          </a:prstGeom>
        </p:spPr>
      </p:pic>
      <p:sp>
        <p:nvSpPr>
          <p:cNvPr id="5" name="Заголовок 1"/>
          <p:cNvSpPr txBox="1"/>
          <p:nvPr/>
        </p:nvSpPr>
        <p:spPr>
          <a:xfrm>
            <a:off x="4738778" y="287948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2000" dirty="0" smtClean="0">
                <a:solidFill>
                  <a:schemeClr val="tx1">
                    <a:lumMod val="85000"/>
                    <a:lumOff val="15000"/>
                  </a:schemeClr>
                </a:solidFill>
                <a:latin typeface="Arial"/>
                <a:cs typeface="Arial"/>
              </a:rPr>
              <a:t>SOJŲ</a:t>
            </a:r>
          </a:p>
        </p:txBody>
      </p:sp>
      <p:sp>
        <p:nvSpPr>
          <p:cNvPr id="7" name="Заголовок 1"/>
          <p:cNvSpPr txBox="1"/>
          <p:nvPr/>
        </p:nvSpPr>
        <p:spPr>
          <a:xfrm>
            <a:off x="2627784" y="2879488"/>
            <a:ext cx="194421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2000" dirty="0" smtClean="0">
                <a:solidFill>
                  <a:schemeClr val="tx1">
                    <a:lumMod val="85000"/>
                    <a:lumOff val="15000"/>
                  </a:schemeClr>
                </a:solidFill>
                <a:latin typeface="Arial"/>
                <a:cs typeface="Arial"/>
              </a:rPr>
              <a:t>PIENO</a:t>
            </a:r>
          </a:p>
        </p:txBody>
      </p:sp>
      <p:sp>
        <p:nvSpPr>
          <p:cNvPr id="8" name="Заголовок 1"/>
          <p:cNvSpPr txBox="1"/>
          <p:nvPr/>
        </p:nvSpPr>
        <p:spPr>
          <a:xfrm>
            <a:off x="3347864" y="4754497"/>
            <a:ext cx="244827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000" dirty="0" smtClean="0">
                <a:solidFill>
                  <a:schemeClr val="tx1">
                    <a:lumMod val="85000"/>
                    <a:lumOff val="15000"/>
                  </a:schemeClr>
                </a:solidFill>
                <a:latin typeface="Arial"/>
                <a:cs typeface="Arial"/>
              </a:rPr>
              <a:t>IŠRŪGŲ</a:t>
            </a:r>
          </a:p>
        </p:txBody>
      </p:sp>
      <p:sp>
        <p:nvSpPr>
          <p:cNvPr id="9" name="Заголовок 1"/>
          <p:cNvSpPr txBox="1"/>
          <p:nvPr/>
        </p:nvSpPr>
        <p:spPr>
          <a:xfrm>
            <a:off x="3419872" y="5114537"/>
            <a:ext cx="230425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1600" dirty="0" smtClean="0">
                <a:solidFill>
                  <a:schemeClr val="tx1">
                    <a:lumMod val="65000"/>
                    <a:lumOff val="35000"/>
                  </a:schemeClr>
                </a:solidFill>
                <a:latin typeface="Arial"/>
                <a:cs typeface="Arial"/>
              </a:rPr>
              <a:t>Greitas</a:t>
            </a:r>
          </a:p>
          <a:p>
            <a:r>
              <a:rPr lang="x-none" altLang="ru-RU" sz="1600" dirty="0" smtClean="0">
                <a:solidFill>
                  <a:schemeClr val="tx1">
                    <a:lumMod val="65000"/>
                    <a:lumOff val="35000"/>
                  </a:schemeClr>
                </a:solidFill>
                <a:latin typeface="Arial"/>
                <a:cs typeface="Arial"/>
              </a:rPr>
              <a:t>pasotinimas</a:t>
            </a:r>
          </a:p>
        </p:txBody>
      </p:sp>
      <p:sp>
        <p:nvSpPr>
          <p:cNvPr id="10" name="Заголовок 1"/>
          <p:cNvSpPr txBox="1"/>
          <p:nvPr/>
        </p:nvSpPr>
        <p:spPr>
          <a:xfrm>
            <a:off x="4666517" y="3383544"/>
            <a:ext cx="1800200"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1600" dirty="0" smtClean="0">
                <a:solidFill>
                  <a:schemeClr val="tx1">
                    <a:lumMod val="65000"/>
                    <a:lumOff val="35000"/>
                  </a:schemeClr>
                </a:solidFill>
                <a:latin typeface="Arial"/>
                <a:cs typeface="Arial"/>
              </a:rPr>
              <a:t>Didelė</a:t>
            </a:r>
          </a:p>
          <a:p>
            <a:r>
              <a:rPr lang="x-none" altLang="ru-RU" sz="1600" dirty="0" smtClean="0">
                <a:solidFill>
                  <a:schemeClr val="tx1">
                    <a:lumMod val="65000"/>
                    <a:lumOff val="35000"/>
                  </a:schemeClr>
                </a:solidFill>
                <a:latin typeface="Arial"/>
                <a:cs typeface="Arial"/>
              </a:rPr>
              <a:t>maistinė</a:t>
            </a:r>
          </a:p>
          <a:p>
            <a:r>
              <a:rPr lang="x-none" altLang="ru-RU" sz="1600" dirty="0" smtClean="0">
                <a:solidFill>
                  <a:schemeClr val="tx1">
                    <a:lumMod val="65000"/>
                    <a:lumOff val="35000"/>
                  </a:schemeClr>
                </a:solidFill>
                <a:latin typeface="Arial"/>
                <a:cs typeface="Arial"/>
              </a:rPr>
              <a:t>vertė</a:t>
            </a:r>
          </a:p>
        </p:txBody>
      </p:sp>
      <p:sp>
        <p:nvSpPr>
          <p:cNvPr id="11" name="Заголовок 1"/>
          <p:cNvSpPr txBox="1"/>
          <p:nvPr/>
        </p:nvSpPr>
        <p:spPr>
          <a:xfrm>
            <a:off x="2627784" y="3383544"/>
            <a:ext cx="1944216"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altLang="ru-RU" sz="1600" dirty="0" smtClean="0">
                <a:solidFill>
                  <a:schemeClr val="tx1">
                    <a:lumMod val="65000"/>
                    <a:lumOff val="35000"/>
                  </a:schemeClr>
                </a:solidFill>
                <a:latin typeface="Arial"/>
                <a:cs typeface="Arial"/>
              </a:rPr>
              <a:t>Ilgalaikis</a:t>
            </a:r>
          </a:p>
          <a:p>
            <a:r>
              <a:rPr lang="x-none" altLang="ru-RU" sz="1600" dirty="0" smtClean="0">
                <a:solidFill>
                  <a:schemeClr val="tx1">
                    <a:lumMod val="65000"/>
                    <a:lumOff val="35000"/>
                  </a:schemeClr>
                </a:solidFill>
                <a:latin typeface="Arial"/>
                <a:cs typeface="Arial"/>
              </a:rPr>
              <a:t>sotumo</a:t>
            </a:r>
          </a:p>
          <a:p>
            <a:r>
              <a:rPr lang="x-none" altLang="ru-RU" sz="1600" dirty="0" smtClean="0">
                <a:solidFill>
                  <a:schemeClr val="tx1">
                    <a:lumMod val="65000"/>
                    <a:lumOff val="35000"/>
                  </a:schemeClr>
                </a:solidFill>
                <a:latin typeface="Arial"/>
                <a:cs typeface="Arial"/>
              </a:rPr>
              <a:t>pojūtis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11nutrient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62290" cy="6858001"/>
          </a:xfrm>
          <a:prstGeom prst="rect">
            <a:avLst/>
          </a:prstGeom>
        </p:spPr>
      </p:pic>
      <p:sp>
        <p:nvSpPr>
          <p:cNvPr id="19" name="Название 2"/>
          <p:cNvSpPr txBox="1"/>
          <p:nvPr/>
        </p:nvSpPr>
        <p:spPr>
          <a:xfrm>
            <a:off x="5724128" y="2590169"/>
            <a:ext cx="30243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altLang="ru-RU" sz="3200" dirty="0" smtClean="0">
                <a:solidFill>
                  <a:schemeClr val="tx1">
                    <a:lumMod val="65000"/>
                    <a:lumOff val="35000"/>
                  </a:schemeClr>
                </a:solidFill>
                <a:latin typeface="Arial"/>
                <a:cs typeface="Arial"/>
              </a:rPr>
              <a:t>GROŽIO</a:t>
            </a:r>
          </a:p>
          <a:p>
            <a:pPr algn="l"/>
            <a:r>
              <a:rPr lang="x-none" altLang="ru-RU" sz="3200" dirty="0" smtClean="0">
                <a:solidFill>
                  <a:schemeClr val="tx1">
                    <a:lumMod val="65000"/>
                    <a:lumOff val="35000"/>
                  </a:schemeClr>
                </a:solidFill>
                <a:latin typeface="Arial"/>
                <a:cs typeface="Arial"/>
              </a:rPr>
              <a:t>NUTRIENTŲ</a:t>
            </a:r>
          </a:p>
        </p:txBody>
      </p:sp>
      <p:sp>
        <p:nvSpPr>
          <p:cNvPr id="20" name="Название 2"/>
          <p:cNvSpPr txBox="1"/>
          <p:nvPr/>
        </p:nvSpPr>
        <p:spPr>
          <a:xfrm>
            <a:off x="5147464" y="836712"/>
            <a:ext cx="2520880" cy="18254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0" dirty="0" smtClean="0">
                <a:solidFill>
                  <a:srgbClr val="DC1F59"/>
                </a:solidFill>
                <a:latin typeface="Arial"/>
                <a:cs typeface="Arial"/>
              </a:rPr>
              <a:t>11</a:t>
            </a:r>
            <a:endParaRPr lang="ru-RU" sz="12000" dirty="0">
              <a:solidFill>
                <a:srgbClr val="DC1F59"/>
              </a:solidFill>
              <a:latin typeface="Arial"/>
              <a:cs typeface="Arial"/>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3665</TotalTime>
  <Words>2470</Words>
  <Application>Microsoft Office PowerPoint</Application>
  <PresentationFormat>Экран (4:3)</PresentationFormat>
  <Paragraphs>372</Paragraphs>
  <Slides>22</Slides>
  <Notes>21</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22</vt:i4>
      </vt:variant>
    </vt:vector>
  </HeadingPairs>
  <TitlesOfParts>
    <vt:vector size="25" baseType="lpstr">
      <vt:lpstr>Arial</vt:lpstr>
      <vt:lpstr>Calibri</vt:lpstr>
      <vt:lpstr>Тема Office</vt:lpstr>
      <vt:lpstr>Презентация PowerPoint</vt:lpstr>
      <vt:lpstr>Pasaulis aplink mus</vt:lpstr>
      <vt:lpstr>Презентация PowerPoint</vt:lpstr>
      <vt:lpstr>Sveikos visuomenės poreikiai</vt:lpstr>
      <vt:lpstr>Daily Delicious Beauty Shake </vt:lpstr>
      <vt:lpstr>Daily Delicious Beauty shake </vt:lpstr>
      <vt:lpstr>Презентация PowerPoint</vt:lpstr>
      <vt:lpstr>Subalansuota baltyminė formulė</vt:lpstr>
      <vt:lpstr>Презентация PowerPoint</vt:lpstr>
      <vt:lpstr>Презентация PowerPoint</vt:lpstr>
      <vt:lpstr>Презентация PowerPoint</vt:lpstr>
      <vt:lpstr>Kolageno poveikis odai</vt:lpstr>
      <vt:lpstr>Презентация PowerPoint</vt:lpstr>
      <vt:lpstr>eritritolis ir steviozidas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Daily Delicious Beauty Shake porcija</vt:lpstr>
      <vt:lpstr>Презентация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Ольга Костина</dc:creator>
  <cp:lastModifiedBy>admin</cp:lastModifiedBy>
  <cp:revision>236</cp:revision>
  <cp:lastPrinted>2016-01-14T08:36:12Z</cp:lastPrinted>
  <dcterms:created xsi:type="dcterms:W3CDTF">2016-01-14T08:36:12Z</dcterms:created>
  <dcterms:modified xsi:type="dcterms:W3CDTF">2018-10-29T21:15:12Z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1063-10.1.0.5460</vt:lpwstr>
  </property>
</Properties>
</file>